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2"/>
  </p:notesMasterIdLst>
  <p:sldIdLst>
    <p:sldId id="256" r:id="rId3"/>
    <p:sldId id="327" r:id="rId4"/>
    <p:sldId id="329" r:id="rId5"/>
    <p:sldId id="339" r:id="rId6"/>
    <p:sldId id="263" r:id="rId7"/>
    <p:sldId id="278" r:id="rId8"/>
    <p:sldId id="315" r:id="rId9"/>
    <p:sldId id="331" r:id="rId10"/>
    <p:sldId id="332" r:id="rId11"/>
    <p:sldId id="279" r:id="rId12"/>
    <p:sldId id="336" r:id="rId13"/>
    <p:sldId id="333" r:id="rId14"/>
    <p:sldId id="259" r:id="rId15"/>
    <p:sldId id="260" r:id="rId16"/>
    <p:sldId id="261" r:id="rId17"/>
    <p:sldId id="308" r:id="rId18"/>
    <p:sldId id="262" r:id="rId19"/>
    <p:sldId id="307" r:id="rId20"/>
    <p:sldId id="264" r:id="rId21"/>
    <p:sldId id="283" r:id="rId22"/>
    <p:sldId id="284" r:id="rId23"/>
    <p:sldId id="286" r:id="rId24"/>
    <p:sldId id="321" r:id="rId25"/>
    <p:sldId id="319" r:id="rId26"/>
    <p:sldId id="334" r:id="rId27"/>
    <p:sldId id="265" r:id="rId28"/>
    <p:sldId id="272" r:id="rId29"/>
    <p:sldId id="309" r:id="rId30"/>
    <p:sldId id="267" r:id="rId31"/>
    <p:sldId id="266" r:id="rId32"/>
    <p:sldId id="310" r:id="rId33"/>
    <p:sldId id="311" r:id="rId34"/>
    <p:sldId id="312" r:id="rId35"/>
    <p:sldId id="268" r:id="rId36"/>
    <p:sldId id="322" r:id="rId37"/>
    <p:sldId id="289" r:id="rId38"/>
    <p:sldId id="291" r:id="rId39"/>
    <p:sldId id="324" r:id="rId40"/>
    <p:sldId id="325" r:id="rId41"/>
    <p:sldId id="323" r:id="rId42"/>
    <p:sldId id="335" r:id="rId43"/>
    <p:sldId id="270" r:id="rId44"/>
    <p:sldId id="271" r:id="rId45"/>
    <p:sldId id="274" r:id="rId46"/>
    <p:sldId id="273" r:id="rId47"/>
    <p:sldId id="275" r:id="rId48"/>
    <p:sldId id="313" r:id="rId49"/>
    <p:sldId id="314" r:id="rId50"/>
    <p:sldId id="330" r:id="rId5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12" autoAdjust="0"/>
    <p:restoredTop sz="94660"/>
  </p:normalViewPr>
  <p:slideViewPr>
    <p:cSldViewPr>
      <p:cViewPr varScale="1">
        <p:scale>
          <a:sx n="72" d="100"/>
          <a:sy n="72" d="100"/>
        </p:scale>
        <p:origin x="40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7E4EC-A035-4F76-8623-887053F5B3FF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C2A2C-8A6A-4DAE-9CBF-739C963A87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338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AA7B-A8C9-4822-AD70-3D946C45BA40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4EE8-7D7A-44C1-8ECB-3927A87B4CB5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FD504957-9C4A-4E4F-9A0C-04AD27090A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061"/>
            <a:ext cx="12192000" cy="696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66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AA7B-A8C9-4822-AD70-3D946C45BA40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4EE8-7D7A-44C1-8ECB-3927A87B4C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2461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AA7B-A8C9-4822-AD70-3D946C45BA40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4EE8-7D7A-44C1-8ECB-3927A87B4C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4915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8656C-A1CD-414F-8B48-EA0E218EF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C3F27D-B242-494A-9288-984478423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4FD5D1-A303-479A-98CC-05706C90C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49C10-5405-4825-A973-BBBC6CEB4D3B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001B6F-5B2C-4CA5-8305-852F23310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6FE877-AF8F-494B-A237-3F4C902A8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6A23-DA10-4B58-B603-D7C0548E4C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0252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821B4D-D659-4941-9AC5-CF61B6F33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69F23B-1B38-42A1-ADCC-F30C78950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DFB232-CC2E-453F-AD2B-E3DAC060A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49C10-5405-4825-A973-BBBC6CEB4D3B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2EF5FE-5CDC-4C68-80FA-CEFD42434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D4A0AD-5D66-4337-B6C4-20A2C6FC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6A23-DA10-4B58-B603-D7C0548E4C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2114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7C50B-4685-4F2B-8192-37FB2715C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1158A06-1919-4F54-AB0D-597F6FC3F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74812F-71CD-49BD-9EA7-CFFC6FAE4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49C10-5405-4825-A973-BBBC6CEB4D3B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9D06E2-C772-4B80-946A-570140D89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5320A0-8701-48CE-B5EE-615FCA5F3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6A23-DA10-4B58-B603-D7C0548E4C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7642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BF86A6-6F13-4755-8F7E-DBC162F64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D1BA82-AC7F-4F15-8F42-EC5A490B2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F4E502-6284-487E-8260-55EC1FED9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F82908-6210-4D31-A787-D4763F075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49C10-5405-4825-A973-BBBC6CEB4D3B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2B2D58-93D9-4F7A-95CE-6CD3C472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E547EDE-70C1-492F-B855-C70429E6C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6A23-DA10-4B58-B603-D7C0548E4C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AC593E-0DE7-4C6A-BD82-D27ADB33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F49AC94-C28D-4A0E-939A-E24894AFC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E15EE65-23D0-4DED-B126-B6E72B2DF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249C5EE-C0FC-46A5-B1BF-1362BC1DC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2AD9122-E41C-471B-910A-39578AAAEC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7E45B28-D4BC-4BB4-B2F4-66F535998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49C10-5405-4825-A973-BBBC6CEB4D3B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50B6526-E2C9-4EC9-ADFA-4C2E32344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3447E55-4E61-4B92-95A0-54CEF5F69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6A23-DA10-4B58-B603-D7C0548E4C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6497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6799B3-D939-4D86-B3F8-AB10E6C28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8AE2A58-CB05-4CD9-ACA0-CD8EF0848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49C10-5405-4825-A973-BBBC6CEB4D3B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B7CE00E-9B9B-4E78-B527-DC7EE57EA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0FC8864-DC5C-4091-8F43-107AD7F42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6A23-DA10-4B58-B603-D7C0548E4C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8961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FCC9F21-31FE-41BA-84FD-79B01A090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49C10-5405-4825-A973-BBBC6CEB4D3B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08A39AC-59FE-45CC-B99B-E62AAB981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8641C3-B13E-4731-AC3E-1D06A56BB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6A23-DA10-4B58-B603-D7C0548E4C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3422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84EA4-EE17-4283-AB05-9AE88A3FB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9062C3-DE87-44CA-AA62-69939C095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6621075-B695-4965-B57A-32A782344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10C7AF9-72E3-4DC5-8870-F746D043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49C10-5405-4825-A973-BBBC6CEB4D3B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76AB0F-9F2D-404C-997A-5F8BED137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1AD6777-0F54-4710-8523-0D06662EC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6A23-DA10-4B58-B603-D7C0548E4C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14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AA7B-A8C9-4822-AD70-3D946C45BA40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4EE8-7D7A-44C1-8ECB-3927A87B4C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9827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8F63E3-C52F-49A7-884B-020A6A9DF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0AB3D40-5A17-4DB8-94C7-AF8B96A55A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9465BC-CB6C-4588-8EFB-74904728D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AD58AEC-98C0-4AF7-A313-3232B3A92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49C10-5405-4825-A973-BBBC6CEB4D3B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4CB4EF2-59A6-4E00-85DC-7E2EF50AE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35B689F-7D81-4137-BB5D-518403BCD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6A23-DA10-4B58-B603-D7C0548E4C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85906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DDF551-4532-41DE-8EE4-0B11F459D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34AD709-7E34-4BFD-B417-5BB2D1F79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6932E7B-2F63-4DCD-B9E3-D4F8D9D62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49C10-5405-4825-A973-BBBC6CEB4D3B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A7B166-58B8-403E-9F80-10746D766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AA30D4-FD26-4BDF-8D74-A5AACE9D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6A23-DA10-4B58-B603-D7C0548E4C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5709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87E8A5-BAA3-4D96-AF17-8DF22737FB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FB7A0EE-AC67-4058-92CA-9D1ED8A47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FB96D63-191A-43D6-8D22-98FF8F0B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49C10-5405-4825-A973-BBBC6CEB4D3B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BF73E8-9306-499C-BDC2-85977F4C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F36DEC-1999-4986-9CAF-D996FDCFF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66A23-DA10-4B58-B603-D7C0548E4C2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8322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AA7B-A8C9-4822-AD70-3D946C45BA40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4EE8-7D7A-44C1-8ECB-3927A87B4C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7351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AA7B-A8C9-4822-AD70-3D946C45BA40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4EE8-7D7A-44C1-8ECB-3927A87B4C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5476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AA7B-A8C9-4822-AD70-3D946C45BA40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4EE8-7D7A-44C1-8ECB-3927A87B4C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410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AA7B-A8C9-4822-AD70-3D946C45BA40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4EE8-7D7A-44C1-8ECB-3927A87B4C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7680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AA7B-A8C9-4822-AD70-3D946C45BA40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4EE8-7D7A-44C1-8ECB-3927A87B4C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9752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AA7B-A8C9-4822-AD70-3D946C45BA40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4EE8-7D7A-44C1-8ECB-3927A87B4C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755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0AA7B-A8C9-4822-AD70-3D946C45BA40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D4EE8-7D7A-44C1-8ECB-3927A87B4C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165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0AA7B-A8C9-4822-AD70-3D946C45BA40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D4EE8-7D7A-44C1-8ECB-3927A87B4CB5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BE6B920A-2052-4B3E-991F-7AD78B6A246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061"/>
            <a:ext cx="12192000" cy="696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8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098FCA6-9149-476D-885F-DDFB98EB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4F06B4-DAA2-4B1C-9E54-9BCFFDF2E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CB0CC5-5D23-4C89-BA74-F684F85B7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49C10-5405-4825-A973-BBBC6CEB4D3B}" type="datetimeFigureOut">
              <a:rPr lang="pt-BR" smtClean="0"/>
              <a:t>28/11/2019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C6D8258-33E5-4AAB-98FA-ECC2D3AE39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3A680A8-F2E2-4C99-A158-64E268CDC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66A23-DA10-4B58-B603-D7C0548E4C2F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CC5070E-2E9C-42E0-9CA4-41180FF6D3F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7000"/>
            <a:ext cx="12192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3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desenho, mesa&#10;&#10;Descrição gerada automaticamente">
            <a:extLst>
              <a:ext uri="{FF2B5EF4-FFF2-40B4-BE49-F238E27FC236}">
                <a16:creationId xmlns:a16="http://schemas.microsoft.com/office/drawing/2014/main" id="{4D3D7147-3A1F-481A-88FE-CC992CB2E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12192000" cy="698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49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rédio em construção&#10;&#10;Descrição gerada automaticamente">
            <a:extLst>
              <a:ext uri="{FF2B5EF4-FFF2-40B4-BE49-F238E27FC236}">
                <a16:creationId xmlns:a16="http://schemas.microsoft.com/office/drawing/2014/main" id="{335EAB6C-59A6-4736-B198-A8124C4D6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864" y="764704"/>
            <a:ext cx="8544272" cy="480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94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BC09DE4-8B34-4243-98DB-9885C1D59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332656"/>
            <a:ext cx="6912768" cy="579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44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9035498-B3C9-494C-9FC4-5BEBF82E7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2960948"/>
            <a:ext cx="7819079" cy="936104"/>
          </a:xfrm>
        </p:spPr>
        <p:txBody>
          <a:bodyPr>
            <a:noAutofit/>
          </a:bodyPr>
          <a:lstStyle/>
          <a:p>
            <a:r>
              <a:rPr lang="pt-BR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 MediumCond" pitchFamily="34" charset="0"/>
              </a:rPr>
              <a:t>CATEGORIA EDIFICAÇÕES</a:t>
            </a:r>
            <a:endParaRPr lang="pt-BR" sz="6000" dirty="0">
              <a:solidFill>
                <a:schemeClr val="tx1">
                  <a:lumMod val="50000"/>
                  <a:lumOff val="50000"/>
                </a:schemeClr>
              </a:solidFill>
              <a:latin typeface="HelveticaNeue MediumCond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F27F1C4-B328-4609-A6E8-DC91ED7EF9A4}"/>
              </a:ext>
            </a:extLst>
          </p:cNvPr>
          <p:cNvSpPr txBox="1">
            <a:spLocks/>
          </p:cNvSpPr>
          <p:nvPr/>
        </p:nvSpPr>
        <p:spPr>
          <a:xfrm>
            <a:off x="2186460" y="1844824"/>
            <a:ext cx="7819079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b="1" dirty="0">
                <a:solidFill>
                  <a:srgbClr val="00B050"/>
                </a:solidFill>
                <a:latin typeface="HelveticaNeue MediumCond" pitchFamily="34" charset="0"/>
              </a:rPr>
              <a:t>OBRA VENCEDORA</a:t>
            </a:r>
          </a:p>
        </p:txBody>
      </p:sp>
    </p:spTree>
    <p:extLst>
      <p:ext uri="{BB962C8B-B14F-4D97-AF65-F5344CB8AC3E}">
        <p14:creationId xmlns:p14="http://schemas.microsoft.com/office/powerpoint/2010/main" val="102009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381377" y="2780928"/>
            <a:ext cx="7429246" cy="1296144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rgbClr val="00B050"/>
                </a:solidFill>
                <a:latin typeface="HelveticaNeue MediumCond" pitchFamily="34" charset="0"/>
              </a:rPr>
              <a:t>ROYCE CONNECT III</a:t>
            </a:r>
          </a:p>
          <a:p>
            <a:r>
              <a:rPr lang="pt-BR" sz="3500" dirty="0"/>
              <a:t>(Santo André/SP)</a:t>
            </a:r>
          </a:p>
        </p:txBody>
      </p:sp>
    </p:spTree>
    <p:extLst>
      <p:ext uri="{BB962C8B-B14F-4D97-AF65-F5344CB8AC3E}">
        <p14:creationId xmlns:p14="http://schemas.microsoft.com/office/powerpoint/2010/main" val="358148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381251" y="2024844"/>
            <a:ext cx="7433541" cy="18902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sz="24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9FA0188-25A6-4AEB-BFEE-071FF9B931FE}"/>
              </a:ext>
            </a:extLst>
          </p:cNvPr>
          <p:cNvSpPr txBox="1"/>
          <p:nvPr/>
        </p:nvSpPr>
        <p:spPr>
          <a:xfrm>
            <a:off x="1698129" y="2708920"/>
            <a:ext cx="8970213" cy="1592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+mj-lt"/>
                <a:ea typeface="+mj-ea"/>
                <a:cs typeface="+mj-cs"/>
              </a:rPr>
              <a:t>Empresa: </a:t>
            </a:r>
            <a:r>
              <a:rPr lang="pt-BR" sz="2800" b="1" dirty="0">
                <a:latin typeface="+mj-lt"/>
                <a:ea typeface="+mj-ea"/>
                <a:cs typeface="+mj-cs"/>
              </a:rPr>
              <a:t>LEONARDI CONSTRUÇÃO INDUSTRIALIZADA LTDA</a:t>
            </a:r>
          </a:p>
          <a:p>
            <a:r>
              <a:rPr lang="pt-BR" sz="2800" dirty="0">
                <a:latin typeface="+mj-lt"/>
                <a:ea typeface="+mj-ea"/>
                <a:cs typeface="+mj-cs"/>
              </a:rPr>
              <a:t>Arquiteto: </a:t>
            </a:r>
            <a:r>
              <a:rPr lang="pt-BR" sz="2800" b="1" dirty="0">
                <a:latin typeface="+mj-lt"/>
                <a:ea typeface="+mj-ea"/>
                <a:cs typeface="+mj-cs"/>
              </a:rPr>
              <a:t>Fabio Vital</a:t>
            </a:r>
          </a:p>
          <a:p>
            <a:r>
              <a:rPr lang="pt-BR" sz="2800" dirty="0">
                <a:latin typeface="+mj-lt"/>
                <a:ea typeface="+mj-ea"/>
                <a:cs typeface="+mj-cs"/>
              </a:rPr>
              <a:t>Projeto Estrutural: </a:t>
            </a:r>
            <a:r>
              <a:rPr lang="pt-BR" sz="2800" b="1" dirty="0">
                <a:latin typeface="+mj-lt"/>
                <a:ea typeface="+mj-ea"/>
                <a:cs typeface="+mj-cs"/>
              </a:rPr>
              <a:t>Flávio </a:t>
            </a:r>
            <a:r>
              <a:rPr lang="pt-BR" sz="2800" b="1" dirty="0" err="1">
                <a:latin typeface="+mj-lt"/>
                <a:ea typeface="+mj-ea"/>
                <a:cs typeface="+mj-cs"/>
              </a:rPr>
              <a:t>Isaia</a:t>
            </a:r>
            <a:endParaRPr lang="pt-BR" sz="2800" b="1" dirty="0">
              <a:latin typeface="+mj-lt"/>
              <a:ea typeface="+mj-ea"/>
              <a:cs typeface="+mj-cs"/>
            </a:endParaRPr>
          </a:p>
          <a:p>
            <a:endParaRPr lang="pt-BR" sz="1350" dirty="0"/>
          </a:p>
        </p:txBody>
      </p:sp>
    </p:spTree>
    <p:extLst>
      <p:ext uri="{BB962C8B-B14F-4D97-AF65-F5344CB8AC3E}">
        <p14:creationId xmlns:p14="http://schemas.microsoft.com/office/powerpoint/2010/main" val="273875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strada, grama, rodovia, caminhão&#10;&#10;Descrição gerada automaticamente">
            <a:extLst>
              <a:ext uri="{FF2B5EF4-FFF2-40B4-BE49-F238E27FC236}">
                <a16:creationId xmlns:a16="http://schemas.microsoft.com/office/drawing/2014/main" id="{7083C278-3292-4902-99BE-A3B2B72856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151" y="764704"/>
            <a:ext cx="820569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62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ao ar livre, edifício, grande, velho&#10;&#10;Descrição gerada automaticamente">
            <a:extLst>
              <a:ext uri="{FF2B5EF4-FFF2-40B4-BE49-F238E27FC236}">
                <a16:creationId xmlns:a16="http://schemas.microsoft.com/office/drawing/2014/main" id="{0EBA6561-5A2E-4BE6-B9D6-D513BD802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79" y="404664"/>
            <a:ext cx="7188642" cy="5394999"/>
          </a:xfrm>
        </p:spPr>
      </p:pic>
    </p:spTree>
    <p:extLst>
      <p:ext uri="{BB962C8B-B14F-4D97-AF65-F5344CB8AC3E}">
        <p14:creationId xmlns:p14="http://schemas.microsoft.com/office/powerpoint/2010/main" val="3729392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grama, edifício, pista&#10;&#10;Descrição gerada automaticamente">
            <a:extLst>
              <a:ext uri="{FF2B5EF4-FFF2-40B4-BE49-F238E27FC236}">
                <a16:creationId xmlns:a16="http://schemas.microsoft.com/office/drawing/2014/main" id="{0EC763D3-9602-41E6-83A3-A5E275338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548680"/>
            <a:ext cx="6912768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58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edifício, grande, área, tijolo&#10;&#10;Descrição gerada automaticamente">
            <a:extLst>
              <a:ext uri="{FF2B5EF4-FFF2-40B4-BE49-F238E27FC236}">
                <a16:creationId xmlns:a16="http://schemas.microsoft.com/office/drawing/2014/main" id="{CD7CBEFA-9937-4CCD-9DBD-BDDEA3763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724" y="764704"/>
            <a:ext cx="801655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965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19536" y="2780928"/>
            <a:ext cx="8064896" cy="1296144"/>
          </a:xfrm>
        </p:spPr>
        <p:txBody>
          <a:bodyPr>
            <a:noAutofit/>
          </a:bodyPr>
          <a:lstStyle/>
          <a:p>
            <a:br>
              <a:rPr lang="pt-BR" sz="3600" b="1" dirty="0">
                <a:solidFill>
                  <a:schemeClr val="bg1">
                    <a:lumMod val="50000"/>
                  </a:schemeClr>
                </a:solidFill>
                <a:latin typeface="HelveticaNeue MediumCond" pitchFamily="34" charset="0"/>
              </a:rPr>
            </a:br>
            <a:r>
              <a:rPr lang="pt-BR" sz="5400" b="1" dirty="0">
                <a:solidFill>
                  <a:schemeClr val="bg1">
                    <a:lumMod val="50000"/>
                  </a:schemeClr>
                </a:solidFill>
                <a:latin typeface="HelveticaNeue MediumCond" pitchFamily="34" charset="0"/>
              </a:rPr>
              <a:t>CATEGORIA</a:t>
            </a:r>
            <a:r>
              <a:rPr lang="pt-BR" sz="3600" b="1" dirty="0">
                <a:solidFill>
                  <a:schemeClr val="bg1">
                    <a:lumMod val="50000"/>
                  </a:schemeClr>
                </a:solidFill>
                <a:latin typeface="HelveticaNeue MediumCond" pitchFamily="34" charset="0"/>
              </a:rPr>
              <a:t> </a:t>
            </a:r>
            <a:r>
              <a:rPr lang="pt-BR" sz="5400" b="1" dirty="0">
                <a:solidFill>
                  <a:schemeClr val="bg1">
                    <a:lumMod val="50000"/>
                  </a:schemeClr>
                </a:solidFill>
                <a:latin typeface="HelveticaNeue MediumCond" pitchFamily="34" charset="0"/>
              </a:rPr>
              <a:t>INFRAESTRUTURA</a:t>
            </a:r>
            <a:br>
              <a:rPr lang="pt-BR" sz="3200" dirty="0">
                <a:solidFill>
                  <a:schemeClr val="bg1">
                    <a:lumMod val="50000"/>
                  </a:schemeClr>
                </a:solidFill>
              </a:rPr>
            </a:br>
            <a:endParaRPr lang="pt-BR" sz="3600" dirty="0">
              <a:solidFill>
                <a:schemeClr val="bg1">
                  <a:lumMod val="50000"/>
                </a:schemeClr>
              </a:solidFill>
              <a:latin typeface="HelveticaNeue MediumCond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CF6B1FEE-6B08-4F42-BFDB-9DE7632254CA}"/>
              </a:ext>
            </a:extLst>
          </p:cNvPr>
          <p:cNvSpPr txBox="1">
            <a:spLocks/>
          </p:cNvSpPr>
          <p:nvPr/>
        </p:nvSpPr>
        <p:spPr>
          <a:xfrm>
            <a:off x="2042444" y="1700808"/>
            <a:ext cx="7819079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b="1" dirty="0">
                <a:solidFill>
                  <a:srgbClr val="00B050"/>
                </a:solidFill>
                <a:latin typeface="HelveticaNeue MediumCond" pitchFamily="34" charset="0"/>
              </a:rPr>
              <a:t>MENÇÃO HONROSA</a:t>
            </a:r>
          </a:p>
        </p:txBody>
      </p:sp>
    </p:spTree>
    <p:extLst>
      <p:ext uri="{BB962C8B-B14F-4D97-AF65-F5344CB8AC3E}">
        <p14:creationId xmlns:p14="http://schemas.microsoft.com/office/powerpoint/2010/main" val="380105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animal&#10;&#10;Descrição gerada automaticamente">
            <a:extLst>
              <a:ext uri="{FF2B5EF4-FFF2-40B4-BE49-F238E27FC236}">
                <a16:creationId xmlns:a16="http://schemas.microsoft.com/office/drawing/2014/main" id="{3DE6FC9D-FD61-4AA3-BBDE-07C6F264C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882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826484" y="2204864"/>
            <a:ext cx="8539031" cy="26102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rgbClr val="00B050"/>
                </a:solidFill>
                <a:latin typeface="HelveticaNeue MediumCond" pitchFamily="34" charset="0"/>
              </a:rPr>
              <a:t>Praças de Pedágio SP 255 e SP 318</a:t>
            </a:r>
          </a:p>
          <a:p>
            <a:r>
              <a:rPr lang="pt-BR" sz="3500" dirty="0"/>
              <a:t>(Coronel Macedo a São Carlos/SP)</a:t>
            </a:r>
          </a:p>
          <a:p>
            <a:endParaRPr lang="pt-BR" sz="2400" dirty="0">
              <a:solidFill>
                <a:srgbClr val="00B050"/>
              </a:solidFill>
              <a:latin typeface="HelveticaNeue Medium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7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135560" y="1988840"/>
            <a:ext cx="7433541" cy="318635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dirty="0"/>
              <a:t>Empresa: </a:t>
            </a:r>
            <a:r>
              <a:rPr lang="pt-BR" sz="2800" b="1" dirty="0"/>
              <a:t>TRANENGE CONSTRUÇÕES LTDA</a:t>
            </a:r>
          </a:p>
          <a:p>
            <a:pPr algn="l"/>
            <a:r>
              <a:rPr lang="pt-BR" sz="2800" dirty="0"/>
              <a:t>Projeto Estrutural:  </a:t>
            </a:r>
            <a:r>
              <a:rPr lang="pt-BR" sz="2800" b="1" dirty="0"/>
              <a:t>Luiz Fernando de Almeida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16770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Estrada com carros&#10;&#10;Descrição gerada automaticamente">
            <a:extLst>
              <a:ext uri="{FF2B5EF4-FFF2-40B4-BE49-F238E27FC236}">
                <a16:creationId xmlns:a16="http://schemas.microsoft.com/office/drawing/2014/main" id="{817C989E-C4E9-487D-B7DA-376F14A53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784" y="620688"/>
            <a:ext cx="6822432" cy="511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84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ço Reservado para Conteúdo 13" descr="Uma imagem contendo edifício, amarelo, laranja, homem&#10;&#10;Descrição gerada automaticamente">
            <a:extLst>
              <a:ext uri="{FF2B5EF4-FFF2-40B4-BE49-F238E27FC236}">
                <a16:creationId xmlns:a16="http://schemas.microsoft.com/office/drawing/2014/main" id="{A7C3AF9F-30E4-4CB4-B9B5-B61D7AF78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124744"/>
            <a:ext cx="9199143" cy="4470208"/>
          </a:xfrm>
        </p:spPr>
      </p:pic>
    </p:spTree>
    <p:extLst>
      <p:ext uri="{BB962C8B-B14F-4D97-AF65-F5344CB8AC3E}">
        <p14:creationId xmlns:p14="http://schemas.microsoft.com/office/powerpoint/2010/main" val="798904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Conteúdo 9" descr="Rodovia com carros&#10;&#10;Descrição gerada automaticamente">
            <a:extLst>
              <a:ext uri="{FF2B5EF4-FFF2-40B4-BE49-F238E27FC236}">
                <a16:creationId xmlns:a16="http://schemas.microsoft.com/office/drawing/2014/main" id="{216E166E-5064-44CB-83F0-BA016FC115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547" y="813648"/>
            <a:ext cx="6968905" cy="5230703"/>
          </a:xfrm>
        </p:spPr>
      </p:pic>
    </p:spTree>
    <p:extLst>
      <p:ext uri="{BB962C8B-B14F-4D97-AF65-F5344CB8AC3E}">
        <p14:creationId xmlns:p14="http://schemas.microsoft.com/office/powerpoint/2010/main" val="36662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C078294-A771-4A6D-BE3D-2A4D4F960206}"/>
              </a:ext>
            </a:extLst>
          </p:cNvPr>
          <p:cNvSpPr txBox="1">
            <a:spLocks/>
          </p:cNvSpPr>
          <p:nvPr/>
        </p:nvSpPr>
        <p:spPr>
          <a:xfrm>
            <a:off x="1343472" y="2960948"/>
            <a:ext cx="921702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 MediumCond" pitchFamily="34" charset="0"/>
              </a:rPr>
              <a:t>CATEGORIA INFRAESTRUTURA</a:t>
            </a:r>
            <a:endParaRPr lang="pt-BR" sz="6000" dirty="0">
              <a:solidFill>
                <a:schemeClr val="tx1">
                  <a:lumMod val="50000"/>
                  <a:lumOff val="50000"/>
                </a:schemeClr>
              </a:solidFill>
              <a:latin typeface="HelveticaNeue MediumCond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8E5F276-568D-4FD4-A9EF-2AB07A502451}"/>
              </a:ext>
            </a:extLst>
          </p:cNvPr>
          <p:cNvSpPr txBox="1">
            <a:spLocks/>
          </p:cNvSpPr>
          <p:nvPr/>
        </p:nvSpPr>
        <p:spPr>
          <a:xfrm>
            <a:off x="1991544" y="1772816"/>
            <a:ext cx="7819079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b="1" dirty="0">
                <a:solidFill>
                  <a:srgbClr val="00B050"/>
                </a:solidFill>
                <a:latin typeface="HelveticaNeue MediumCond" pitchFamily="34" charset="0"/>
              </a:rPr>
              <a:t>OBRA VENCEDORA</a:t>
            </a:r>
          </a:p>
        </p:txBody>
      </p:sp>
    </p:spTree>
    <p:extLst>
      <p:ext uri="{BB962C8B-B14F-4D97-AF65-F5344CB8AC3E}">
        <p14:creationId xmlns:p14="http://schemas.microsoft.com/office/powerpoint/2010/main" val="75930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381377" y="2780928"/>
            <a:ext cx="7429246" cy="12961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rgbClr val="00B050"/>
                </a:solidFill>
                <a:latin typeface="HelveticaNeue MediumCond" pitchFamily="34" charset="0"/>
              </a:rPr>
              <a:t>ARENA PETRY</a:t>
            </a:r>
          </a:p>
          <a:p>
            <a:r>
              <a:rPr lang="pt-BR" sz="3500" dirty="0"/>
              <a:t>(São José – Florianópolis/SC)</a:t>
            </a:r>
          </a:p>
        </p:txBody>
      </p:sp>
    </p:spTree>
    <p:extLst>
      <p:ext uri="{BB962C8B-B14F-4D97-AF65-F5344CB8AC3E}">
        <p14:creationId xmlns:p14="http://schemas.microsoft.com/office/powerpoint/2010/main" val="292542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919537" y="1916832"/>
            <a:ext cx="7893234" cy="318635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dirty="0"/>
              <a:t>Empresa: </a:t>
            </a:r>
            <a:r>
              <a:rPr lang="pt-BR" sz="2800" b="1" dirty="0"/>
              <a:t>PROAÇO INDÚSTRIA METALÚRGICA S/A</a:t>
            </a:r>
          </a:p>
          <a:p>
            <a:pPr algn="l"/>
            <a:r>
              <a:rPr lang="pt-BR" sz="2800" dirty="0"/>
              <a:t>Arquiteto: </a:t>
            </a:r>
            <a:r>
              <a:rPr lang="pt-BR" sz="2800" b="1" dirty="0"/>
              <a:t>Luiz Octavio Almeida de Oliveira</a:t>
            </a:r>
          </a:p>
          <a:p>
            <a:pPr algn="l"/>
            <a:r>
              <a:rPr lang="pt-BR" sz="2800" dirty="0"/>
              <a:t>Projeto Estrutural: </a:t>
            </a:r>
            <a:r>
              <a:rPr lang="pt-BR" sz="2800" b="1" dirty="0"/>
              <a:t>Fernando </a:t>
            </a:r>
            <a:r>
              <a:rPr lang="pt-BR" sz="2800" b="1" dirty="0" err="1"/>
              <a:t>Pirani</a:t>
            </a:r>
            <a:r>
              <a:rPr lang="pt-BR" sz="2800" b="1" dirty="0"/>
              <a:t> Faustino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53401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ao ar livre, edifício, noite, rua&#10;&#10;Descrição gerada automaticamente">
            <a:extLst>
              <a:ext uri="{FF2B5EF4-FFF2-40B4-BE49-F238E27FC236}">
                <a16:creationId xmlns:a16="http://schemas.microsoft.com/office/drawing/2014/main" id="{689F937C-BCA7-4CA4-9AB1-5B3FC2D44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597" y="620688"/>
            <a:ext cx="8304805" cy="5112568"/>
          </a:xfrm>
        </p:spPr>
      </p:pic>
    </p:spTree>
    <p:extLst>
      <p:ext uri="{BB962C8B-B14F-4D97-AF65-F5344CB8AC3E}">
        <p14:creationId xmlns:p14="http://schemas.microsoft.com/office/powerpoint/2010/main" val="1500064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4" descr="Uma imagem contendo grama, edifício, estacionado&#10;&#10;Descrição gerada automaticamente">
            <a:extLst>
              <a:ext uri="{FF2B5EF4-FFF2-40B4-BE49-F238E27FC236}">
                <a16:creationId xmlns:a16="http://schemas.microsoft.com/office/drawing/2014/main" id="{7944F144-62DA-4E09-A54E-8A8FAE68C4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20688"/>
            <a:ext cx="8677051" cy="4999286"/>
          </a:xfrm>
        </p:spPr>
      </p:pic>
    </p:spTree>
    <p:extLst>
      <p:ext uri="{BB962C8B-B14F-4D97-AF65-F5344CB8AC3E}">
        <p14:creationId xmlns:p14="http://schemas.microsoft.com/office/powerpoint/2010/main" val="1097873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E127B8-6735-4D5E-BE94-9DC57EA2C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31095F57-7DBF-402B-AA54-5739CB8F2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1400"/>
            <a:ext cx="12192000" cy="6990385"/>
          </a:xfrm>
        </p:spPr>
      </p:pic>
    </p:spTree>
    <p:extLst>
      <p:ext uri="{BB962C8B-B14F-4D97-AF65-F5344CB8AC3E}">
        <p14:creationId xmlns:p14="http://schemas.microsoft.com/office/powerpoint/2010/main" val="8863615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Auditório com pessoas sentadas e em pé na grama&#10;&#10;Descrição gerada automaticamente">
            <a:extLst>
              <a:ext uri="{FF2B5EF4-FFF2-40B4-BE49-F238E27FC236}">
                <a16:creationId xmlns:a16="http://schemas.microsoft.com/office/drawing/2014/main" id="{E7C8AFA6-0FAD-41FD-9C2B-98CF04C6C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48680"/>
            <a:ext cx="7816563" cy="520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66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edifício, mesa, de madeira, grande&#10;&#10;Descrição gerada automaticamente">
            <a:extLst>
              <a:ext uri="{FF2B5EF4-FFF2-40B4-BE49-F238E27FC236}">
                <a16:creationId xmlns:a16="http://schemas.microsoft.com/office/drawing/2014/main" id="{FD3B1657-7B61-4CE4-8C85-7E3EC0423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28" y="476672"/>
            <a:ext cx="7745944" cy="5161061"/>
          </a:xfrm>
        </p:spPr>
      </p:pic>
    </p:spTree>
    <p:extLst>
      <p:ext uri="{BB962C8B-B14F-4D97-AF65-F5344CB8AC3E}">
        <p14:creationId xmlns:p14="http://schemas.microsoft.com/office/powerpoint/2010/main" val="3653790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no interior, objeto, edifício, trem&#10;&#10;Descrição gerada automaticamente">
            <a:extLst>
              <a:ext uri="{FF2B5EF4-FFF2-40B4-BE49-F238E27FC236}">
                <a16:creationId xmlns:a16="http://schemas.microsoft.com/office/drawing/2014/main" id="{9761B8BC-0145-4B4B-A6DF-35C4A022E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984" y="476672"/>
            <a:ext cx="7998032" cy="5329026"/>
          </a:xfrm>
        </p:spPr>
      </p:pic>
    </p:spTree>
    <p:extLst>
      <p:ext uri="{BB962C8B-B14F-4D97-AF65-F5344CB8AC3E}">
        <p14:creationId xmlns:p14="http://schemas.microsoft.com/office/powerpoint/2010/main" val="13477910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Conteúdo 7" descr="Uma imagem contendo edifício, no interior, área, grande&#10;&#10;Descrição gerada automaticamente">
            <a:extLst>
              <a:ext uri="{FF2B5EF4-FFF2-40B4-BE49-F238E27FC236}">
                <a16:creationId xmlns:a16="http://schemas.microsoft.com/office/drawing/2014/main" id="{E453B89D-07CA-4371-990F-2B95717C8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332656"/>
            <a:ext cx="7488832" cy="5616624"/>
          </a:xfrm>
        </p:spPr>
      </p:pic>
    </p:spTree>
    <p:extLst>
      <p:ext uri="{BB962C8B-B14F-4D97-AF65-F5344CB8AC3E}">
        <p14:creationId xmlns:p14="http://schemas.microsoft.com/office/powerpoint/2010/main" val="3456658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03512" y="2780928"/>
            <a:ext cx="8424936" cy="1296144"/>
          </a:xfrm>
        </p:spPr>
        <p:txBody>
          <a:bodyPr>
            <a:noAutofit/>
          </a:bodyPr>
          <a:lstStyle/>
          <a:p>
            <a:r>
              <a:rPr lang="pt-BR" sz="5400" b="1" dirty="0">
                <a:solidFill>
                  <a:schemeClr val="bg1">
                    <a:lumMod val="50000"/>
                  </a:schemeClr>
                </a:solidFill>
                <a:latin typeface="HelveticaNeue MediumCond" pitchFamily="34" charset="0"/>
              </a:rPr>
              <a:t>CATEGORIA PEQUENAS OBRAS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63565613-B000-40D8-9643-9CA1F51C88EB}"/>
              </a:ext>
            </a:extLst>
          </p:cNvPr>
          <p:cNvSpPr txBox="1">
            <a:spLocks/>
          </p:cNvSpPr>
          <p:nvPr/>
        </p:nvSpPr>
        <p:spPr>
          <a:xfrm>
            <a:off x="2042444" y="1700808"/>
            <a:ext cx="7819079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b="1" dirty="0">
                <a:solidFill>
                  <a:srgbClr val="00B050"/>
                </a:solidFill>
                <a:latin typeface="HelveticaNeue MediumCond" pitchFamily="34" charset="0"/>
              </a:rPr>
              <a:t>MENÇÃO HONROSA</a:t>
            </a:r>
          </a:p>
        </p:txBody>
      </p:sp>
    </p:spTree>
    <p:extLst>
      <p:ext uri="{BB962C8B-B14F-4D97-AF65-F5344CB8AC3E}">
        <p14:creationId xmlns:p14="http://schemas.microsoft.com/office/powerpoint/2010/main" val="116165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72B63D5A-C93B-48C4-A34D-DF4A28843F2E}"/>
              </a:ext>
            </a:extLst>
          </p:cNvPr>
          <p:cNvSpPr txBox="1"/>
          <p:nvPr/>
        </p:nvSpPr>
        <p:spPr>
          <a:xfrm>
            <a:off x="2872632" y="2640322"/>
            <a:ext cx="6446736" cy="1577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4800" b="1" dirty="0">
                <a:solidFill>
                  <a:srgbClr val="00B050"/>
                </a:solidFill>
                <a:latin typeface="HelveticaNeue MediumCond" pitchFamily="34" charset="0"/>
                <a:ea typeface="+mj-ea"/>
                <a:cs typeface="+mj-cs"/>
              </a:rPr>
              <a:t>CASA GUARATUBA</a:t>
            </a:r>
          </a:p>
          <a:p>
            <a:pPr algn="ctr">
              <a:spcBef>
                <a:spcPct val="0"/>
              </a:spcBef>
            </a:pPr>
            <a:r>
              <a:rPr lang="pt-BR" sz="3500" dirty="0">
                <a:latin typeface="+mj-lt"/>
                <a:ea typeface="+mj-ea"/>
                <a:cs typeface="+mj-cs"/>
              </a:rPr>
              <a:t>(Bertioga/SP)</a:t>
            </a:r>
          </a:p>
          <a:p>
            <a:endParaRPr lang="pt-BR" sz="1350" dirty="0"/>
          </a:p>
        </p:txBody>
      </p:sp>
    </p:spTree>
    <p:extLst>
      <p:ext uri="{BB962C8B-B14F-4D97-AF65-F5344CB8AC3E}">
        <p14:creationId xmlns:p14="http://schemas.microsoft.com/office/powerpoint/2010/main" val="3996384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381251" y="2024844"/>
            <a:ext cx="7433541" cy="318635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/>
              <a:t>Empresa: </a:t>
            </a:r>
            <a:r>
              <a:rPr lang="pt-BR" sz="2800" b="1" dirty="0"/>
              <a:t>GALLEON PRÉ-FABRICADOS</a:t>
            </a:r>
          </a:p>
          <a:p>
            <a:r>
              <a:rPr lang="pt-BR" sz="2800" dirty="0"/>
              <a:t>Arquiteto: </a:t>
            </a:r>
            <a:r>
              <a:rPr lang="pt-BR" sz="2800" b="1" dirty="0"/>
              <a:t>Bruno </a:t>
            </a:r>
            <a:r>
              <a:rPr lang="pt-BR" sz="2800" b="1" dirty="0" err="1"/>
              <a:t>Polimeno</a:t>
            </a:r>
            <a:endParaRPr lang="pt-BR" sz="2800" b="1" dirty="0"/>
          </a:p>
          <a:p>
            <a:r>
              <a:rPr lang="pt-BR" sz="2800" dirty="0"/>
              <a:t>Projeto Estrutural: </a:t>
            </a:r>
            <a:r>
              <a:rPr lang="pt-BR" sz="2800" b="1" dirty="0"/>
              <a:t>Ruy Bentes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61164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4" descr="Casa com jardim na frente de um prédio&#10;&#10;Descrição gerada automaticamente">
            <a:extLst>
              <a:ext uri="{FF2B5EF4-FFF2-40B4-BE49-F238E27FC236}">
                <a16:creationId xmlns:a16="http://schemas.microsoft.com/office/drawing/2014/main" id="{6C000E9B-4459-4E00-BF8F-C2391B10A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38" y="764704"/>
            <a:ext cx="8320924" cy="4680520"/>
          </a:xfrm>
        </p:spPr>
      </p:pic>
    </p:spTree>
    <p:extLst>
      <p:ext uri="{BB962C8B-B14F-4D97-AF65-F5344CB8AC3E}">
        <p14:creationId xmlns:p14="http://schemas.microsoft.com/office/powerpoint/2010/main" val="192916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Casa com jardim na frente&#10;&#10;Descrição gerada automaticamente">
            <a:extLst>
              <a:ext uri="{FF2B5EF4-FFF2-40B4-BE49-F238E27FC236}">
                <a16:creationId xmlns:a16="http://schemas.microsoft.com/office/drawing/2014/main" id="{D7668F9C-D239-444B-9C22-C7A2C15B5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16832"/>
            <a:ext cx="10972800" cy="3275937"/>
          </a:xfrm>
        </p:spPr>
      </p:pic>
    </p:spTree>
    <p:extLst>
      <p:ext uri="{BB962C8B-B14F-4D97-AF65-F5344CB8AC3E}">
        <p14:creationId xmlns:p14="http://schemas.microsoft.com/office/powerpoint/2010/main" val="45873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ao ar livre, edifício, rua, em pé&#10;&#10;Descrição gerada automaticamente">
            <a:extLst>
              <a:ext uri="{FF2B5EF4-FFF2-40B4-BE49-F238E27FC236}">
                <a16:creationId xmlns:a16="http://schemas.microsoft.com/office/drawing/2014/main" id="{858016EB-FC7A-494E-B8D0-DA217EC1B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94" y="548680"/>
            <a:ext cx="7063812" cy="5297859"/>
          </a:xfrm>
        </p:spPr>
      </p:pic>
    </p:spTree>
    <p:extLst>
      <p:ext uri="{BB962C8B-B14F-4D97-AF65-F5344CB8AC3E}">
        <p14:creationId xmlns:p14="http://schemas.microsoft.com/office/powerpoint/2010/main" val="883431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2295" y="1088740"/>
            <a:ext cx="8784976" cy="1224136"/>
          </a:xfrm>
        </p:spPr>
        <p:txBody>
          <a:bodyPr>
            <a:noAutofit/>
          </a:bodyPr>
          <a:lstStyle/>
          <a:p>
            <a:pPr algn="ctr"/>
            <a:r>
              <a:rPr lang="pt-BR" sz="7200" b="1" dirty="0">
                <a:solidFill>
                  <a:srgbClr val="00B050"/>
                </a:solidFill>
                <a:latin typeface="HelveticaNeue MediumCond" pitchFamily="34" charset="0"/>
              </a:rPr>
              <a:t> </a:t>
            </a:r>
            <a:endParaRPr lang="pt-BR" sz="5400" dirty="0">
              <a:solidFill>
                <a:schemeClr val="bg1">
                  <a:lumMod val="50000"/>
                </a:schemeClr>
              </a:solidFill>
              <a:latin typeface="HelveticaNeue MediumCond" pitchFamily="34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8382F59-2018-43B9-8068-E0F345CF3047}"/>
              </a:ext>
            </a:extLst>
          </p:cNvPr>
          <p:cNvSpPr/>
          <p:nvPr/>
        </p:nvSpPr>
        <p:spPr>
          <a:xfrm>
            <a:off x="2078475" y="692696"/>
            <a:ext cx="85926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7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Neue MediumCond" pitchFamily="34" charset="0"/>
                <a:ea typeface="+mn-ea"/>
                <a:cs typeface="+mn-cs"/>
              </a:rPr>
              <a:t>PRÊMIO OBRA DO ANO</a:t>
            </a:r>
            <a:endParaRPr kumimoji="0" lang="pt-BR" sz="7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D6D1804-1B84-45A9-BB75-9F6A94240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57" t="22049" r="1083" b="23351"/>
          <a:stretch/>
        </p:blipFill>
        <p:spPr>
          <a:xfrm>
            <a:off x="2279576" y="3021642"/>
            <a:ext cx="8784976" cy="31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53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ao ar livre, edifício, rua, casa&#10;&#10;Descrição gerada automaticamente">
            <a:extLst>
              <a:ext uri="{FF2B5EF4-FFF2-40B4-BE49-F238E27FC236}">
                <a16:creationId xmlns:a16="http://schemas.microsoft.com/office/drawing/2014/main" id="{954C7D78-4E0A-46D3-82E5-D18FC990D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052736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8173777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D995735-A6AC-4A89-87DA-F4DD199B58A5}"/>
              </a:ext>
            </a:extLst>
          </p:cNvPr>
          <p:cNvSpPr txBox="1">
            <a:spLocks/>
          </p:cNvSpPr>
          <p:nvPr/>
        </p:nvSpPr>
        <p:spPr>
          <a:xfrm>
            <a:off x="1991544" y="1772816"/>
            <a:ext cx="7819079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b="1" dirty="0">
                <a:solidFill>
                  <a:srgbClr val="00B050"/>
                </a:solidFill>
                <a:latin typeface="HelveticaNeue MediumCond" pitchFamily="34" charset="0"/>
              </a:rPr>
              <a:t>OBRA VENCEDORA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AE70E0E-8889-4743-B294-FBF64DD9B1A4}"/>
              </a:ext>
            </a:extLst>
          </p:cNvPr>
          <p:cNvSpPr txBox="1">
            <a:spLocks/>
          </p:cNvSpPr>
          <p:nvPr/>
        </p:nvSpPr>
        <p:spPr>
          <a:xfrm>
            <a:off x="1703512" y="2780928"/>
            <a:ext cx="8424936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b="1">
                <a:solidFill>
                  <a:schemeClr val="bg1">
                    <a:lumMod val="50000"/>
                  </a:schemeClr>
                </a:solidFill>
                <a:latin typeface="HelveticaNeue MediumCond" pitchFamily="34" charset="0"/>
              </a:rPr>
              <a:t>CATEGORIA PEQUENAS OBRAS</a:t>
            </a:r>
            <a:endParaRPr lang="pt-BR" sz="5400" b="1" dirty="0">
              <a:solidFill>
                <a:schemeClr val="bg1">
                  <a:lumMod val="50000"/>
                </a:schemeClr>
              </a:solidFill>
              <a:latin typeface="HelveticaNeue Medium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50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381505" y="2726922"/>
            <a:ext cx="7429246" cy="1296144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9200" b="1" dirty="0">
                <a:solidFill>
                  <a:srgbClr val="00B050"/>
                </a:solidFill>
                <a:latin typeface="HelveticaNeue MediumCond" pitchFamily="34" charset="0"/>
              </a:rPr>
              <a:t>IGREJA BATISTA DO MORUMBI</a:t>
            </a:r>
          </a:p>
          <a:p>
            <a:r>
              <a:rPr lang="pt-BR" sz="14000" dirty="0"/>
              <a:t>(São Paulo/SP)</a:t>
            </a:r>
          </a:p>
          <a:p>
            <a:endParaRPr lang="pt-BR" sz="3750" dirty="0">
              <a:solidFill>
                <a:srgbClr val="00B050"/>
              </a:solidFill>
              <a:latin typeface="HelveticaNeue Medium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2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487488" y="2132856"/>
            <a:ext cx="9145016" cy="313234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dirty="0"/>
              <a:t>Empresa: </a:t>
            </a:r>
            <a:r>
              <a:rPr lang="pt-BR" sz="2800" b="1" dirty="0"/>
              <a:t>LEONARDI CONSTRUÇÃO INDUSTRIALIZADA LTDA</a:t>
            </a:r>
          </a:p>
          <a:p>
            <a:pPr algn="l"/>
            <a:r>
              <a:rPr lang="pt-BR" sz="2800" dirty="0"/>
              <a:t>Arquiteto: </a:t>
            </a:r>
            <a:r>
              <a:rPr lang="pt-BR" sz="2800" b="1" dirty="0"/>
              <a:t>Felipe </a:t>
            </a:r>
            <a:r>
              <a:rPr lang="pt-BR" sz="2800" b="1" dirty="0" err="1"/>
              <a:t>Aflalo</a:t>
            </a:r>
            <a:endParaRPr lang="pt-BR" sz="2800" b="1" dirty="0"/>
          </a:p>
          <a:p>
            <a:pPr algn="l"/>
            <a:r>
              <a:rPr lang="pt-BR" sz="2800" dirty="0"/>
              <a:t>Projeto Estrutural: </a:t>
            </a:r>
            <a:r>
              <a:rPr lang="pt-BR" sz="2800" b="1" dirty="0"/>
              <a:t>Marcelo </a:t>
            </a:r>
            <a:r>
              <a:rPr lang="pt-BR" sz="2800" b="1" dirty="0" err="1"/>
              <a:t>Cuadrado</a:t>
            </a:r>
            <a:r>
              <a:rPr lang="pt-BR" sz="2800" b="1" dirty="0"/>
              <a:t> Marin</a:t>
            </a:r>
          </a:p>
          <a:p>
            <a:endParaRPr lang="pt-BR" sz="2400" dirty="0"/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13835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grama, estrada, edifício&#10;&#10;Descrição gerada automaticamente">
            <a:extLst>
              <a:ext uri="{FF2B5EF4-FFF2-40B4-BE49-F238E27FC236}">
                <a16:creationId xmlns:a16="http://schemas.microsoft.com/office/drawing/2014/main" id="{96D4AE03-EF5D-4A01-A085-DE0609A84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332656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943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rédio com janelas de vidro&#10;&#10;Descrição gerada automaticamente">
            <a:extLst>
              <a:ext uri="{FF2B5EF4-FFF2-40B4-BE49-F238E27FC236}">
                <a16:creationId xmlns:a16="http://schemas.microsoft.com/office/drawing/2014/main" id="{F38966A5-AC02-42B5-8220-493BD03E89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05" y="476672"/>
            <a:ext cx="710479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348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ao ar livre, edifício, estrada, rua&#10;&#10;Descrição gerada automaticamente">
            <a:extLst>
              <a:ext uri="{FF2B5EF4-FFF2-40B4-BE49-F238E27FC236}">
                <a16:creationId xmlns:a16="http://schemas.microsoft.com/office/drawing/2014/main" id="{B4EECBD5-0613-44DF-827C-8D90ABE52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6" y="548680"/>
            <a:ext cx="7272808" cy="54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19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Prédio com janelas de vidro&#10;&#10;Descrição gerada automaticamente">
            <a:extLst>
              <a:ext uri="{FF2B5EF4-FFF2-40B4-BE49-F238E27FC236}">
                <a16:creationId xmlns:a16="http://schemas.microsoft.com/office/drawing/2014/main" id="{1504F3D5-3161-419E-BDA2-3979B8A4D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620688"/>
            <a:ext cx="6836577" cy="5127433"/>
          </a:xfrm>
        </p:spPr>
      </p:pic>
    </p:spTree>
    <p:extLst>
      <p:ext uri="{BB962C8B-B14F-4D97-AF65-F5344CB8AC3E}">
        <p14:creationId xmlns:p14="http://schemas.microsoft.com/office/powerpoint/2010/main" val="2322854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ao ar livre, edifício, caminhão, homem&#10;&#10;Descrição gerada automaticamente">
            <a:extLst>
              <a:ext uri="{FF2B5EF4-FFF2-40B4-BE49-F238E27FC236}">
                <a16:creationId xmlns:a16="http://schemas.microsoft.com/office/drawing/2014/main" id="{E9F73FC7-D6F3-4262-8589-5DFC33D57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404664"/>
            <a:ext cx="7488832" cy="5616624"/>
          </a:xfrm>
        </p:spPr>
      </p:pic>
    </p:spTree>
    <p:extLst>
      <p:ext uri="{BB962C8B-B14F-4D97-AF65-F5344CB8AC3E}">
        <p14:creationId xmlns:p14="http://schemas.microsoft.com/office/powerpoint/2010/main" val="17071760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desenho, mesa&#10;&#10;Descrição gerada automaticamente">
            <a:extLst>
              <a:ext uri="{FF2B5EF4-FFF2-40B4-BE49-F238E27FC236}">
                <a16:creationId xmlns:a16="http://schemas.microsoft.com/office/drawing/2014/main" id="{96268F59-39C8-43BC-93ED-7B3B935DF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1"/>
            <a:ext cx="12192000" cy="706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63552" y="2960948"/>
            <a:ext cx="7819079" cy="936104"/>
          </a:xfrm>
        </p:spPr>
        <p:txBody>
          <a:bodyPr>
            <a:noAutofit/>
          </a:bodyPr>
          <a:lstStyle/>
          <a:p>
            <a:r>
              <a:rPr lang="pt-BR" sz="6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 MediumCond" pitchFamily="34" charset="0"/>
              </a:rPr>
              <a:t>CATEGORIA EDIFICAÇÕES</a:t>
            </a:r>
            <a:endParaRPr lang="pt-BR" sz="6000" dirty="0">
              <a:solidFill>
                <a:schemeClr val="tx1">
                  <a:lumMod val="50000"/>
                  <a:lumOff val="50000"/>
                </a:schemeClr>
              </a:solidFill>
              <a:latin typeface="HelveticaNeue MediumCond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600513F2-6641-4B28-8A89-BDE57BB31057}"/>
              </a:ext>
            </a:extLst>
          </p:cNvPr>
          <p:cNvSpPr txBox="1">
            <a:spLocks/>
          </p:cNvSpPr>
          <p:nvPr/>
        </p:nvSpPr>
        <p:spPr>
          <a:xfrm>
            <a:off x="2135560" y="1628800"/>
            <a:ext cx="7819079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b="1" dirty="0">
                <a:solidFill>
                  <a:srgbClr val="00B050"/>
                </a:solidFill>
                <a:latin typeface="HelveticaNeue MediumCond" pitchFamily="34" charset="0"/>
              </a:rPr>
              <a:t>MENÇÃO HONROSA</a:t>
            </a:r>
          </a:p>
        </p:txBody>
      </p:sp>
    </p:spTree>
    <p:extLst>
      <p:ext uri="{BB962C8B-B14F-4D97-AF65-F5344CB8AC3E}">
        <p14:creationId xmlns:p14="http://schemas.microsoft.com/office/powerpoint/2010/main" val="53628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379229" y="2060848"/>
            <a:ext cx="7433541" cy="318635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solidFill>
                  <a:srgbClr val="00B050"/>
                </a:solidFill>
                <a:latin typeface="HelveticaNeue MediumCond" pitchFamily="34" charset="0"/>
              </a:rPr>
              <a:t>GH CORPORATE</a:t>
            </a:r>
          </a:p>
          <a:p>
            <a:r>
              <a:rPr lang="pt-BR" sz="3500" dirty="0"/>
              <a:t>(Indaiatuba/SP)</a:t>
            </a:r>
          </a:p>
          <a:p>
            <a:endParaRPr lang="pt-BR" sz="3600" b="1" dirty="0">
              <a:solidFill>
                <a:srgbClr val="00B050"/>
              </a:solidFill>
              <a:latin typeface="HelveticaNeue MediumCond" pitchFamily="34" charset="0"/>
            </a:endParaRP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20638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AF5B7B9F-2A45-422A-BF28-153229BCC71B}"/>
              </a:ext>
            </a:extLst>
          </p:cNvPr>
          <p:cNvSpPr txBox="1"/>
          <p:nvPr/>
        </p:nvSpPr>
        <p:spPr>
          <a:xfrm>
            <a:off x="1415480" y="2564904"/>
            <a:ext cx="928903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Empresa: </a:t>
            </a:r>
            <a:r>
              <a:rPr lang="pt-BR" sz="2800" b="1" dirty="0"/>
              <a:t>LEONARDI CONSTRUÇÃO INDUSTRIALIZADA LTDA</a:t>
            </a:r>
          </a:p>
          <a:p>
            <a:r>
              <a:rPr lang="pt-BR" sz="2800" dirty="0"/>
              <a:t>Arquiteto: </a:t>
            </a:r>
            <a:r>
              <a:rPr lang="pt-BR" sz="2800" b="1" dirty="0"/>
              <a:t>Anderson Leite</a:t>
            </a:r>
          </a:p>
          <a:p>
            <a:r>
              <a:rPr lang="pt-BR" sz="2800" dirty="0"/>
              <a:t>Projeto Estrutural: </a:t>
            </a:r>
            <a:r>
              <a:rPr lang="pt-BR" sz="2800" b="1" dirty="0"/>
              <a:t>Marcelo </a:t>
            </a:r>
            <a:r>
              <a:rPr lang="pt-BR" sz="2800" b="1" dirty="0" err="1"/>
              <a:t>Cuadrado</a:t>
            </a:r>
            <a:r>
              <a:rPr lang="pt-BR" sz="2800" b="1" dirty="0"/>
              <a:t> Marin</a:t>
            </a:r>
          </a:p>
          <a:p>
            <a:endParaRPr lang="pt-BR" sz="1350" dirty="0"/>
          </a:p>
          <a:p>
            <a:endParaRPr lang="pt-BR" sz="1350" dirty="0"/>
          </a:p>
        </p:txBody>
      </p:sp>
    </p:spTree>
    <p:extLst>
      <p:ext uri="{BB962C8B-B14F-4D97-AF65-F5344CB8AC3E}">
        <p14:creationId xmlns:p14="http://schemas.microsoft.com/office/powerpoint/2010/main" val="769664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idade vista de cima de uma pista de concreto&#10;&#10;Descrição gerada automaticamente">
            <a:extLst>
              <a:ext uri="{FF2B5EF4-FFF2-40B4-BE49-F238E27FC236}">
                <a16:creationId xmlns:a16="http://schemas.microsoft.com/office/drawing/2014/main" id="{EBE7C44F-0E70-488D-88A2-8432CF691D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06" y="548680"/>
            <a:ext cx="8892988" cy="500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372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rédio em construção&#10;&#10;Descrição gerada automaticamente">
            <a:extLst>
              <a:ext uri="{FF2B5EF4-FFF2-40B4-BE49-F238E27FC236}">
                <a16:creationId xmlns:a16="http://schemas.microsoft.com/office/drawing/2014/main" id="{172A18F2-0065-4995-B438-B8497BDF4B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260648"/>
            <a:ext cx="770485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906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186</Words>
  <Application>Microsoft Office PowerPoint</Application>
  <PresentationFormat>Widescreen</PresentationFormat>
  <Paragraphs>43</Paragraphs>
  <Slides>49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49</vt:i4>
      </vt:variant>
    </vt:vector>
  </HeadingPairs>
  <TitlesOfParts>
    <vt:vector size="55" baseType="lpstr">
      <vt:lpstr>Arial</vt:lpstr>
      <vt:lpstr>Calibri</vt:lpstr>
      <vt:lpstr>Calibri Light</vt:lpstr>
      <vt:lpstr>HelveticaNeue MediumCond</vt:lpstr>
      <vt:lpstr>Tema do Office</vt:lpstr>
      <vt:lpstr>Personalizar design</vt:lpstr>
      <vt:lpstr>Apresentação do PowerPoint</vt:lpstr>
      <vt:lpstr>Apresentação do PowerPoint</vt:lpstr>
      <vt:lpstr>Apresentação do PowerPoint</vt:lpstr>
      <vt:lpstr> </vt:lpstr>
      <vt:lpstr>CATEGORIA EDIFICAÇÕES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CATEGORIA EDIFICAÇÕES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CATEGORIA INFRAESTRUTURA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CATEGORIA PEQUENAS OBRAS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Miguel Oliveira</dc:creator>
  <cp:lastModifiedBy>Operador01</cp:lastModifiedBy>
  <cp:revision>10</cp:revision>
  <dcterms:created xsi:type="dcterms:W3CDTF">2019-11-27T15:07:38Z</dcterms:created>
  <dcterms:modified xsi:type="dcterms:W3CDTF">2019-11-28T17:14:21Z</dcterms:modified>
</cp:coreProperties>
</file>