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310" r:id="rId2"/>
    <p:sldId id="314" r:id="rId3"/>
    <p:sldId id="312" r:id="rId4"/>
    <p:sldId id="260" r:id="rId5"/>
    <p:sldId id="313" r:id="rId6"/>
    <p:sldId id="336" r:id="rId7"/>
    <p:sldId id="376" r:id="rId8"/>
    <p:sldId id="377" r:id="rId9"/>
    <p:sldId id="387" r:id="rId10"/>
    <p:sldId id="388" r:id="rId11"/>
    <p:sldId id="386" r:id="rId12"/>
    <p:sldId id="258" r:id="rId13"/>
    <p:sldId id="408" r:id="rId14"/>
    <p:sldId id="383" r:id="rId15"/>
    <p:sldId id="332" r:id="rId16"/>
    <p:sldId id="333" r:id="rId17"/>
    <p:sldId id="334" r:id="rId18"/>
    <p:sldId id="381" r:id="rId19"/>
    <p:sldId id="382" r:id="rId20"/>
    <p:sldId id="384" r:id="rId21"/>
    <p:sldId id="385" r:id="rId22"/>
    <p:sldId id="316" r:id="rId23"/>
    <p:sldId id="298" r:id="rId24"/>
    <p:sldId id="378" r:id="rId25"/>
    <p:sldId id="379" r:id="rId26"/>
    <p:sldId id="380" r:id="rId27"/>
    <p:sldId id="291" r:id="rId28"/>
    <p:sldId id="409" r:id="rId29"/>
    <p:sldId id="410" r:id="rId30"/>
    <p:sldId id="390" r:id="rId31"/>
    <p:sldId id="391" r:id="rId32"/>
    <p:sldId id="392" r:id="rId33"/>
    <p:sldId id="404" r:id="rId34"/>
    <p:sldId id="394" r:id="rId35"/>
    <p:sldId id="406" r:id="rId36"/>
    <p:sldId id="300" r:id="rId37"/>
    <p:sldId id="375" r:id="rId38"/>
    <p:sldId id="301" r:id="rId39"/>
    <p:sldId id="304" r:id="rId40"/>
    <p:sldId id="302" r:id="rId41"/>
    <p:sldId id="405" r:id="rId42"/>
    <p:sldId id="303" r:id="rId43"/>
    <p:sldId id="262" r:id="rId44"/>
    <p:sldId id="342" r:id="rId45"/>
    <p:sldId id="370" r:id="rId46"/>
    <p:sldId id="270" r:id="rId47"/>
    <p:sldId id="397" r:id="rId48"/>
    <p:sldId id="415" r:id="rId49"/>
    <p:sldId id="416" r:id="rId50"/>
    <p:sldId id="417" r:id="rId51"/>
    <p:sldId id="294" r:id="rId52"/>
    <p:sldId id="362" r:id="rId53"/>
    <p:sldId id="263" r:id="rId54"/>
    <p:sldId id="354" r:id="rId55"/>
    <p:sldId id="357" r:id="rId56"/>
    <p:sldId id="358" r:id="rId57"/>
    <p:sldId id="359" r:id="rId58"/>
    <p:sldId id="360" r:id="rId59"/>
    <p:sldId id="361" r:id="rId60"/>
    <p:sldId id="363" r:id="rId61"/>
    <p:sldId id="364" r:id="rId62"/>
    <p:sldId id="368" r:id="rId63"/>
    <p:sldId id="371" r:id="rId64"/>
    <p:sldId id="365" r:id="rId65"/>
    <p:sldId id="366" r:id="rId66"/>
    <p:sldId id="367" r:id="rId67"/>
    <p:sldId id="349" r:id="rId68"/>
    <p:sldId id="369" r:id="rId69"/>
    <p:sldId id="412" r:id="rId70"/>
    <p:sldId id="411" r:id="rId71"/>
    <p:sldId id="343" r:id="rId72"/>
    <p:sldId id="345" r:id="rId73"/>
    <p:sldId id="350" r:id="rId74"/>
    <p:sldId id="346" r:id="rId75"/>
    <p:sldId id="347" r:id="rId76"/>
    <p:sldId id="355" r:id="rId77"/>
    <p:sldId id="356" r:id="rId78"/>
    <p:sldId id="353" r:id="rId79"/>
    <p:sldId id="352" r:id="rId80"/>
    <p:sldId id="418" r:id="rId81"/>
    <p:sldId id="419" r:id="rId82"/>
    <p:sldId id="420" r:id="rId83"/>
    <p:sldId id="421" r:id="rId8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CBD68"/>
    <a:srgbClr val="FFB265"/>
    <a:srgbClr val="F3A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297A5-5CC2-4597-8814-9A81EC5CD9D4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8CEBF-CAB5-44A6-928A-260C7ED48D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30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8CEBF-CAB5-44A6-928A-260C7ED48DC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08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81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54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58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99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339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32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38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03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9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35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15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F07A2-408C-4ECA-BA7C-A028767B4C12}" type="datetimeFigureOut">
              <a:rPr lang="pt-BR" smtClean="0"/>
              <a:t>06/06/2017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7CCAC-FB41-4731-9F7C-02EF88A263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10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442351" y="5711494"/>
            <a:ext cx="471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Narrow" panose="020B0606020202030204" pitchFamily="34" charset="0"/>
              </a:rPr>
              <a:t>Professor Associado – Coordenador NETPRE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442351" y="5248525"/>
            <a:ext cx="471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 Narrow" panose="020B0606020202030204" pitchFamily="34" charset="0"/>
              </a:rPr>
              <a:t>Marcelo de </a:t>
            </a:r>
            <a:r>
              <a:rPr lang="pt-BR" sz="2800" b="1" dirty="0" err="1" smtClean="0">
                <a:latin typeface="Arial Narrow" panose="020B0606020202030204" pitchFamily="34" charset="0"/>
              </a:rPr>
              <a:t>Araujo</a:t>
            </a:r>
            <a:r>
              <a:rPr lang="pt-BR" sz="2800" b="1" dirty="0" smtClean="0">
                <a:latin typeface="Arial Narrow" panose="020B0606020202030204" pitchFamily="34" charset="0"/>
              </a:rPr>
              <a:t> Ferreira</a:t>
            </a:r>
            <a:endParaRPr lang="pt-BR" sz="2800" b="1" dirty="0">
              <a:latin typeface="Arial Narrow" panose="020B0606020202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4360" y="4717119"/>
            <a:ext cx="2006158" cy="1413833"/>
          </a:xfrm>
          <a:prstGeom prst="rect">
            <a:avLst/>
          </a:prstGeom>
          <a:noFill/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375" t="17587" r="216"/>
          <a:stretch/>
        </p:blipFill>
        <p:spPr>
          <a:xfrm>
            <a:off x="-29497" y="852346"/>
            <a:ext cx="12241162" cy="341115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595716" y="3718738"/>
            <a:ext cx="973394" cy="837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783002" y="4208564"/>
            <a:ext cx="9536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ANÁLISE DA ESTABILIDADE DE ESTRUTURAS PRÉ-MOLDADAS, COM ENFOQUE NO EFEITO DAS LIGAÇÕES SEMI-RÍGIDAS</a:t>
            </a:r>
            <a:endParaRPr lang="pt-B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3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92839" y="1145266"/>
            <a:ext cx="1059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Estruturas Pré-moldadas Deslocáveis (Ligações Articuladas)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5" descr="sta cas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39" y="1924885"/>
            <a:ext cx="7606548" cy="393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89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29" y="1742136"/>
            <a:ext cx="6615489" cy="436833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392839" y="1145266"/>
            <a:ext cx="1059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Estruturas Pré-moldadas Deslocáveis (Ligações SR)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Estruturas Pré-Moldadas com Ligações SR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314394" y="3401763"/>
            <a:ext cx="3325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Regiões Não Sísmicas</a:t>
            </a:r>
          </a:p>
          <a:p>
            <a:r>
              <a:rPr lang="pt-BR" sz="28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Aplicações no Brasil</a:t>
            </a:r>
            <a:endParaRPr lang="pt-BR" sz="28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1473049" y="1706390"/>
            <a:ext cx="6451752" cy="4259201"/>
            <a:chOff x="0" y="0"/>
            <a:chExt cx="5857513" cy="4023360"/>
          </a:xfrm>
        </p:grpSpPr>
        <p:pic>
          <p:nvPicPr>
            <p:cNvPr id="8" name="Imagem 7" descr="\\vmware-host\Shared Folders\Desktop\FOTOS T&amp;A\Estrtura-pré-fabricada[1]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1310" cy="192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m 8" descr="\\vmware-host\Shared Folders\Desktop\FOTOS T&amp;A\RIO MAR 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0"/>
              <a:ext cx="2866663" cy="192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b-player" descr="http://www.tea.com.br/wp-content/uploads/2012/11/shoppingrecife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2286000"/>
              <a:ext cx="2572203" cy="1737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9" descr="http://incopre.com.br/wp-content/uploads/2013/05/estrutura-a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6000"/>
              <a:ext cx="2859405" cy="17373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030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Estruturas Pré-Moldadas com Ligações Rígidas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424" y="1775002"/>
            <a:ext cx="3575749" cy="4233225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408880" y="5525867"/>
            <a:ext cx="4908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 smtClean="0">
                <a:latin typeface="Arial Narrow" panose="020B0606020202030204" pitchFamily="34" charset="0"/>
              </a:rPr>
              <a:t>Ligação Viga-Pilar Soldada – Brasil anos 80 </a:t>
            </a:r>
            <a:endParaRPr lang="pt-BR" sz="1600" b="1" i="1" dirty="0">
              <a:latin typeface="Arial Narrow" panose="020B0606020202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614" y="1763597"/>
            <a:ext cx="3335575" cy="356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Conceituação de Estruturas Pré-Moldadas com Ligações SR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163625" y="5673969"/>
            <a:ext cx="332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Regiões Não Sísmicas</a:t>
            </a:r>
            <a:endParaRPr lang="pt-BR" sz="28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08879" y="5766302"/>
            <a:ext cx="6998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 smtClean="0">
                <a:latin typeface="Arial Narrow" panose="020B0606020202030204" pitchFamily="34" charset="0"/>
              </a:rPr>
              <a:t>Ligação Viga-Pilar com Continuidade Negativa no Local – Brasil anos 90</a:t>
            </a:r>
            <a:endParaRPr lang="pt-BR" sz="1600" b="1" i="1" dirty="0">
              <a:latin typeface="Arial Narrow" panose="020B0606020202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096" y="1613246"/>
            <a:ext cx="823641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3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6786" r="8080" b="52366"/>
          <a:stretch/>
        </p:blipFill>
        <p:spPr>
          <a:xfrm>
            <a:off x="1534025" y="1994323"/>
            <a:ext cx="4361862" cy="31081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6139" t="47634"/>
          <a:stretch/>
        </p:blipFill>
        <p:spPr>
          <a:xfrm>
            <a:off x="5895887" y="1994323"/>
            <a:ext cx="4808984" cy="341696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01862" y="5551730"/>
            <a:ext cx="849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 Narrow" panose="020B0606020202030204" pitchFamily="34" charset="0"/>
              </a:rPr>
              <a:t>Martin (1982) &amp; PCI Manual </a:t>
            </a:r>
            <a:r>
              <a:rPr lang="pt-BR" sz="2400" b="1" dirty="0" err="1" smtClean="0">
                <a:latin typeface="Arial Narrow" panose="020B0606020202030204" pitchFamily="34" charset="0"/>
              </a:rPr>
              <a:t>on</a:t>
            </a:r>
            <a:r>
              <a:rPr lang="pt-BR" sz="2400" b="1" dirty="0" smtClean="0">
                <a:latin typeface="Arial Narrow" panose="020B0606020202030204" pitchFamily="34" charset="0"/>
              </a:rPr>
              <a:t> Connection </a:t>
            </a:r>
            <a:r>
              <a:rPr lang="pt-BR" sz="2400" b="1" dirty="0" err="1" smtClean="0">
                <a:latin typeface="Arial Narrow" panose="020B0606020202030204" pitchFamily="34" charset="0"/>
              </a:rPr>
              <a:t>Details</a:t>
            </a:r>
            <a:r>
              <a:rPr lang="pt-BR" sz="2400" b="1" dirty="0" smtClean="0">
                <a:latin typeface="Arial Narrow" panose="020B0606020202030204" pitchFamily="34" charset="0"/>
              </a:rPr>
              <a:t> (1988)</a:t>
            </a:r>
            <a:endParaRPr lang="pt-BR" sz="2400" b="1" dirty="0">
              <a:latin typeface="Arial Narrow" panose="020B0606020202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408880" y="1028471"/>
            <a:ext cx="1055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Deformabilidade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em Ligações Pré-Moldadas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6786" r="8080" b="52366"/>
          <a:stretch/>
        </p:blipFill>
        <p:spPr>
          <a:xfrm>
            <a:off x="1534025" y="1994323"/>
            <a:ext cx="4361862" cy="31081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6139" t="47634"/>
          <a:stretch/>
        </p:blipFill>
        <p:spPr>
          <a:xfrm>
            <a:off x="5895887" y="1994323"/>
            <a:ext cx="4808984" cy="341696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01862" y="5551730"/>
            <a:ext cx="849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 Narrow" panose="020B0606020202030204" pitchFamily="34" charset="0"/>
              </a:rPr>
              <a:t>Martin (1982) &amp; PCI Manual </a:t>
            </a:r>
            <a:r>
              <a:rPr lang="pt-BR" sz="2400" b="1" dirty="0" err="1" smtClean="0">
                <a:latin typeface="Arial Narrow" panose="020B0606020202030204" pitchFamily="34" charset="0"/>
              </a:rPr>
              <a:t>on</a:t>
            </a:r>
            <a:r>
              <a:rPr lang="pt-BR" sz="2400" b="1" dirty="0" smtClean="0">
                <a:latin typeface="Arial Narrow" panose="020B0606020202030204" pitchFamily="34" charset="0"/>
              </a:rPr>
              <a:t> Connection </a:t>
            </a:r>
            <a:r>
              <a:rPr lang="pt-BR" sz="2400" b="1" dirty="0" err="1" smtClean="0">
                <a:latin typeface="Arial Narrow" panose="020B0606020202030204" pitchFamily="34" charset="0"/>
              </a:rPr>
              <a:t>Details</a:t>
            </a:r>
            <a:r>
              <a:rPr lang="pt-BR" sz="2400" b="1" dirty="0" smtClean="0">
                <a:latin typeface="Arial Narrow" panose="020B0606020202030204" pitchFamily="34" charset="0"/>
              </a:rPr>
              <a:t> (1988)</a:t>
            </a:r>
            <a:endParaRPr lang="pt-BR" sz="2400" b="1" dirty="0">
              <a:latin typeface="Arial Narrow" panose="020B0606020202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408880" y="1028471"/>
            <a:ext cx="1055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Deformabilidade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em Ligações Pré-Moldadas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86409" y="5512728"/>
            <a:ext cx="849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 Narrow" panose="020B0606020202030204" pitchFamily="34" charset="0"/>
              </a:rPr>
              <a:t>LAFRAUGH e MAGURA (1966)</a:t>
            </a:r>
            <a:endParaRPr lang="pt-BR" sz="2400" b="1" dirty="0">
              <a:latin typeface="Arial Narrow" panose="020B0606020202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9571" b="16421"/>
          <a:stretch/>
        </p:blipFill>
        <p:spPr>
          <a:xfrm>
            <a:off x="597946" y="2341986"/>
            <a:ext cx="6176210" cy="290366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6552" r="29931" b="16057"/>
          <a:stretch/>
        </p:blipFill>
        <p:spPr>
          <a:xfrm>
            <a:off x="6774156" y="1613246"/>
            <a:ext cx="5133475" cy="436114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408880" y="1028471"/>
            <a:ext cx="1055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Deformabilidade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em Ligações Pré-Moldadas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80192"/>
          <a:stretch/>
        </p:blipFill>
        <p:spPr>
          <a:xfrm>
            <a:off x="850233" y="5188536"/>
            <a:ext cx="10145656" cy="106563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4034" r="26317" b="22044"/>
          <a:stretch/>
        </p:blipFill>
        <p:spPr>
          <a:xfrm>
            <a:off x="1283371" y="1613246"/>
            <a:ext cx="4283234" cy="356609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8040" t="-1318" r="29437" b="41284"/>
          <a:stretch/>
        </p:blipFill>
        <p:spPr>
          <a:xfrm>
            <a:off x="6601322" y="1622441"/>
            <a:ext cx="4331371" cy="23861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901" y="4017821"/>
            <a:ext cx="4393655" cy="125948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408880" y="1028471"/>
            <a:ext cx="1055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Deformabilidade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em Ligações Pré-Moldadas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4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90" y="1974365"/>
            <a:ext cx="6711773" cy="41619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763" y="1430152"/>
            <a:ext cx="4283891" cy="279182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8316" b="18224"/>
          <a:stretch/>
        </p:blipFill>
        <p:spPr>
          <a:xfrm>
            <a:off x="6921763" y="4055331"/>
            <a:ext cx="5208195" cy="208134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408880" y="1028471"/>
            <a:ext cx="1055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Deformabilidade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em Ligações Pré-Moldadas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8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46218" y="1057967"/>
            <a:ext cx="11197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Estruturas Pré-Moldadas com Ligações SR (Regiões Não Sísmicas)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95" y="1773666"/>
            <a:ext cx="7297544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038" y="1778489"/>
            <a:ext cx="6384593" cy="412105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408880" y="1028471"/>
            <a:ext cx="1055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Região da Ligação – FIB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Bulletin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43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on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Structural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Connections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4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408881" y="1028471"/>
            <a:ext cx="1094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Região de Descontinuidade (Curvatura)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922" y="1798438"/>
            <a:ext cx="5623333" cy="415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0672" b="23241"/>
          <a:stretch/>
        </p:blipFill>
        <p:spPr>
          <a:xfrm>
            <a:off x="6160168" y="2265000"/>
            <a:ext cx="5293896" cy="164515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6064" b="6063"/>
          <a:stretch/>
        </p:blipFill>
        <p:spPr>
          <a:xfrm>
            <a:off x="1338789" y="1570770"/>
            <a:ext cx="4187610" cy="315150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12444" y="4577818"/>
            <a:ext cx="344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rial Narrow" panose="020B0606020202030204" pitchFamily="34" charset="0"/>
              </a:rPr>
              <a:t>Comportamento de uma ligação </a:t>
            </a:r>
            <a:r>
              <a:rPr lang="pt-BR" sz="1600" dirty="0" err="1" smtClean="0">
                <a:latin typeface="Arial Narrow" panose="020B0606020202030204" pitchFamily="34" charset="0"/>
              </a:rPr>
              <a:t>semi-rígida</a:t>
            </a:r>
            <a:endParaRPr lang="pt-BR" sz="1600" dirty="0">
              <a:latin typeface="Arial Narrow" panose="020B0606020202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778522" y="4010402"/>
            <a:ext cx="4057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Arial Narrow" panose="020B0606020202030204" pitchFamily="34" charset="0"/>
              </a:rPr>
              <a:t>Esquema de molas em um elemento de barra</a:t>
            </a:r>
            <a:endParaRPr lang="pt-BR" sz="1600" dirty="0">
              <a:latin typeface="Arial Narrow" panose="020B0606020202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95342" y="5109002"/>
            <a:ext cx="1032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Narrow" panose="020B0606020202030204" pitchFamily="34" charset="0"/>
              </a:rPr>
              <a:t>FERREIRA, M.A. (1993). </a:t>
            </a:r>
            <a:r>
              <a:rPr lang="pt-BR" b="1" dirty="0" smtClean="0">
                <a:latin typeface="Arial Narrow" panose="020B0606020202030204" pitchFamily="34" charset="0"/>
              </a:rPr>
              <a:t>ESTUDO DE DEFORMABILIDADES DE LIGAÇÕES PARA ANÁLISE LINEAR EM PÓRTICOS PLANOS DE ELEMENTOS PRÉ-MOLDADOS DE CONCRETO. </a:t>
            </a:r>
            <a:r>
              <a:rPr lang="pt-BR" dirty="0" smtClean="0">
                <a:latin typeface="Arial Narrow" panose="020B0606020202030204" pitchFamily="34" charset="0"/>
              </a:rPr>
              <a:t>Dissertação de MESTRADO. Escola de Engenharia de São Carlos. Universidade de São Paulo – USP. São Carlos. </a:t>
            </a:r>
            <a:endParaRPr lang="pt-BR" dirty="0">
              <a:latin typeface="Arial Narrow" panose="020B0606020202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Evolução da Definição da Rigidez (Momento-Rotação)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Evolução da Definição da Rigidez (Momento-Rotação)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37802" r="39619"/>
          <a:stretch/>
        </p:blipFill>
        <p:spPr>
          <a:xfrm>
            <a:off x="649874" y="2667497"/>
            <a:ext cx="4162758" cy="2847589"/>
          </a:xfrm>
          <a:prstGeom prst="rect">
            <a:avLst/>
          </a:prstGeom>
        </p:spPr>
      </p:pic>
      <p:cxnSp>
        <p:nvCxnSpPr>
          <p:cNvPr id="21" name="Conector reto 20"/>
          <p:cNvCxnSpPr/>
          <p:nvPr/>
        </p:nvCxnSpPr>
        <p:spPr>
          <a:xfrm flipV="1">
            <a:off x="1283370" y="2775284"/>
            <a:ext cx="609600" cy="239027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2005264" y="2325742"/>
            <a:ext cx="158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Ferreira (2003)</a:t>
            </a:r>
            <a:endParaRPr lang="pt-BR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2"/>
          <a:srcRect l="11373" r="12537" b="62536"/>
          <a:stretch/>
        </p:blipFill>
        <p:spPr>
          <a:xfrm>
            <a:off x="5203902" y="1909608"/>
            <a:ext cx="6988098" cy="2284888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524194" y="2446058"/>
            <a:ext cx="158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Ferreira (1993)</a:t>
            </a:r>
            <a:endParaRPr lang="pt-BR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203902" y="4194496"/>
            <a:ext cx="6247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latin typeface="Arial Narrow" panose="020B0606020202030204" pitchFamily="34" charset="0"/>
              </a:rPr>
              <a:t>University</a:t>
            </a:r>
            <a:r>
              <a:rPr lang="pt-BR" sz="2400" b="1" dirty="0" smtClean="0">
                <a:latin typeface="Arial Narrow" panose="020B0606020202030204" pitchFamily="34" charset="0"/>
              </a:rPr>
              <a:t> </a:t>
            </a:r>
            <a:r>
              <a:rPr lang="pt-BR" sz="2400" b="1" dirty="0" err="1" smtClean="0">
                <a:latin typeface="Arial Narrow" panose="020B0606020202030204" pitchFamily="34" charset="0"/>
              </a:rPr>
              <a:t>of</a:t>
            </a:r>
            <a:r>
              <a:rPr lang="pt-BR" sz="2400" b="1" dirty="0" smtClean="0">
                <a:latin typeface="Arial Narrow" panose="020B0606020202030204" pitchFamily="34" charset="0"/>
              </a:rPr>
              <a:t> Nottingham – Elliott e </a:t>
            </a:r>
            <a:r>
              <a:rPr lang="pt-BR" sz="2400" b="1" dirty="0" err="1" smtClean="0">
                <a:latin typeface="Arial Narrow" panose="020B0606020202030204" pitchFamily="34" charset="0"/>
              </a:rPr>
              <a:t>Gorgun</a:t>
            </a:r>
            <a:r>
              <a:rPr lang="pt-BR" sz="2400" b="1" dirty="0" smtClean="0">
                <a:latin typeface="Arial Narrow" panose="020B0606020202030204" pitchFamily="34" charset="0"/>
              </a:rPr>
              <a:t> (1997)</a:t>
            </a:r>
          </a:p>
          <a:p>
            <a:r>
              <a:rPr lang="pt-BR" sz="2400" dirty="0" smtClean="0">
                <a:latin typeface="Arial Narrow" panose="020B0606020202030204" pitchFamily="34" charset="0"/>
              </a:rPr>
              <a:t>Continuidade Negativa em Ligações Viga-Pilar para Estruturas Pré-Moldadas Contraventadas.</a:t>
            </a:r>
          </a:p>
          <a:p>
            <a:r>
              <a:rPr lang="pt-BR" sz="2400" dirty="0" smtClean="0">
                <a:latin typeface="Arial Narrow" panose="020B0606020202030204" pitchFamily="34" charset="0"/>
              </a:rPr>
              <a:t>Programa de Pesquisa COST C1 (1991-99)</a:t>
            </a:r>
            <a:endParaRPr lang="pt-BR" sz="2400" dirty="0">
              <a:latin typeface="Arial Narrow" panose="020B0606020202030204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4588042" y="3064042"/>
            <a:ext cx="401053" cy="2451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5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8880" y="1028471"/>
            <a:ext cx="1055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Conceituação da Rigidez Secante e Efeitos na Análise Estrutural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95" y="1773666"/>
            <a:ext cx="7297544" cy="445656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989918" y="1773666"/>
            <a:ext cx="3325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Regiões Não Sísmicas</a:t>
            </a:r>
            <a:endParaRPr lang="pt-BR" sz="2800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1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4422" t="19270" r="9005" b="26563"/>
          <a:stretch/>
        </p:blipFill>
        <p:spPr>
          <a:xfrm>
            <a:off x="846918" y="1879998"/>
            <a:ext cx="10045671" cy="39952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408880" y="1028471"/>
            <a:ext cx="1055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Ligações Típicas Viga-Pilar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0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16033" t="33854" r="11054" b="16407"/>
          <a:stretch/>
        </p:blipFill>
        <p:spPr>
          <a:xfrm>
            <a:off x="1189420" y="2150928"/>
            <a:ext cx="9286074" cy="356152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08880" y="1028471"/>
            <a:ext cx="1055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Ligações Típicas Viga-Pilar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5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das Ligações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Semi-Rígidas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na Análise Estrutural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228" y="1791333"/>
            <a:ext cx="6904362" cy="427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3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Correção da Matriz de Rigidez em Função do Fator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pt-BR" sz="3200" b="1" baseline="-25000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endParaRPr lang="pt-BR" sz="3200" b="1" baseline="-25000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1639" y="1635877"/>
            <a:ext cx="7575198" cy="44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408880" y="1028471"/>
            <a:ext cx="10230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Esforços de Bloqueio Corrigidos pelo Fator </a:t>
            </a:r>
            <a:r>
              <a:rPr lang="pt-BR" sz="36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pt-BR" sz="3200" b="1" baseline="-25000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endParaRPr lang="pt-BR" sz="3200" b="1" baseline="-25000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94" t="7473" r="1761" b="7904"/>
          <a:stretch/>
        </p:blipFill>
        <p:spPr>
          <a:xfrm>
            <a:off x="1592826" y="3760838"/>
            <a:ext cx="8878529" cy="24039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434" y="1726839"/>
            <a:ext cx="509060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Estruturas Pré-Moldadas Aporticadas em Regiões Sísmicas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b="15389"/>
          <a:stretch/>
        </p:blipFill>
        <p:spPr>
          <a:xfrm>
            <a:off x="1665550" y="1631726"/>
            <a:ext cx="9116477" cy="3830059"/>
          </a:xfrm>
          <a:prstGeom prst="rect">
            <a:avLst/>
          </a:prstGeom>
        </p:spPr>
      </p:pic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1024839" y="1630507"/>
            <a:ext cx="9144000" cy="0"/>
          </a:xfrm>
          <a:prstGeom prst="line">
            <a:avLst/>
          </a:prstGeom>
          <a:noFill/>
          <a:ln w="4127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482276" y="5461785"/>
            <a:ext cx="10083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/>
              <a:t>Estudo da </a:t>
            </a:r>
            <a:r>
              <a:rPr lang="pt-BR" sz="2000" b="1" dirty="0"/>
              <a:t>Resistência e Ductilidade (Capacidade Rotacional) </a:t>
            </a:r>
            <a:r>
              <a:rPr lang="pt-BR" sz="2000" dirty="0"/>
              <a:t>de Ligações de Alto Desempenho em Zonas Sísmicas de Alta Intensidade. </a:t>
            </a:r>
            <a:r>
              <a:rPr lang="pt-BR" sz="2000" b="1" i="1" dirty="0">
                <a:solidFill>
                  <a:srgbClr val="FF0000"/>
                </a:solidFill>
              </a:rPr>
              <a:t>Contribuições = Estudo dos Mecanismos Resistentes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9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87" y="1613246"/>
            <a:ext cx="5626993" cy="39853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222" y="2624799"/>
            <a:ext cx="6956322" cy="196223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408881" y="5663853"/>
            <a:ext cx="10539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latin typeface="Arial Narrow" panose="020B0606020202030204" pitchFamily="34" charset="0"/>
              </a:rPr>
              <a:t>Estudos por Ferreira, M.A. (2001-03) – NBR9062:2006 e NBR9062:2017</a:t>
            </a:r>
            <a:endParaRPr lang="pt-BR" sz="2400" b="1" dirty="0">
              <a:latin typeface="Arial Narrow" panose="020B0606020202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Rigidez Secante (Momento-Rotação)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3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2312" b="23088"/>
          <a:stretch/>
        </p:blipFill>
        <p:spPr>
          <a:xfrm>
            <a:off x="1046930" y="2056740"/>
            <a:ext cx="5168586" cy="333519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79453" r="31361"/>
          <a:stretch/>
        </p:blipFill>
        <p:spPr>
          <a:xfrm>
            <a:off x="6088945" y="3997398"/>
            <a:ext cx="5525542" cy="10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6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Fator de Restrição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pt-BR" sz="3200" b="1" baseline="-25000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R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   (NBR9062:2017) </a:t>
            </a:r>
            <a:endParaRPr lang="pt-BR" sz="3200" b="1" baseline="-25000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8" y="1613246"/>
            <a:ext cx="5288821" cy="285169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856" y="3416496"/>
            <a:ext cx="6937849" cy="184724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869" y="2111678"/>
            <a:ext cx="36944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Fator de Restrição de Rigidez Relativa Viga-Pilar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6930" y="1860895"/>
            <a:ext cx="181967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24" y="1583833"/>
            <a:ext cx="8557438" cy="46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76"/>
          <a:stretch/>
        </p:blipFill>
        <p:spPr bwMode="auto">
          <a:xfrm>
            <a:off x="1538980" y="1409183"/>
            <a:ext cx="8864752" cy="2581003"/>
          </a:xfrm>
          <a:prstGeom prst="rect">
            <a:avLst/>
          </a:prstGeom>
          <a:noFill/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13" y="3786122"/>
            <a:ext cx="9489247" cy="2333751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V="1">
            <a:off x="1090863" y="2415224"/>
            <a:ext cx="1459832" cy="1370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Fator de Restrição de Rigidez Relativa Viga-Pilar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Fator de Restrição de Rigidez Relativa Viga-Pilar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8656" r="8728"/>
          <a:stretch/>
        </p:blipFill>
        <p:spPr>
          <a:xfrm>
            <a:off x="1337481" y="1645650"/>
            <a:ext cx="5172501" cy="416719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008486" y="5819140"/>
            <a:ext cx="3996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 err="1" smtClean="0">
                <a:latin typeface="Arial Narrow" panose="020B0606020202030204" pitchFamily="34" charset="0"/>
              </a:rPr>
              <a:t>MacGregor</a:t>
            </a:r>
            <a:r>
              <a:rPr lang="pt-BR" sz="2000" b="1" i="1" dirty="0" smtClean="0">
                <a:latin typeface="Arial Narrow" panose="020B0606020202030204" pitchFamily="34" charset="0"/>
              </a:rPr>
              <a:t> &amp; Hage (1976)</a:t>
            </a:r>
            <a:endParaRPr lang="pt-BR" sz="20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das Ligações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Semi-Rígidas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na Análise Estrutural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b="2252"/>
          <a:stretch/>
        </p:blipFill>
        <p:spPr>
          <a:xfrm>
            <a:off x="836501" y="1613247"/>
            <a:ext cx="10803048" cy="454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das Ligações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Semi-Rígidas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na Análise Estrutural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270" y="1680178"/>
            <a:ext cx="8683461" cy="43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26" y="1639929"/>
            <a:ext cx="10393003" cy="457074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das Ligações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Semi-Rígidas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em Pórticos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Contraventados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3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CBD68"/>
                </a:solidFill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das Ligações </a:t>
            </a:r>
            <a:r>
              <a:rPr lang="pt-BR" sz="3200" b="1" dirty="0" err="1" smtClean="0">
                <a:solidFill>
                  <a:srgbClr val="FCBD68"/>
                </a:solidFill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Semi-Rígidas</a:t>
            </a:r>
            <a:r>
              <a:rPr lang="pt-BR" sz="3200" b="1" dirty="0" smtClean="0">
                <a:solidFill>
                  <a:srgbClr val="FCBD68"/>
                </a:solidFill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em Pórticos </a:t>
            </a:r>
            <a:r>
              <a:rPr lang="pt-BR" sz="3200" b="1" dirty="0" err="1" smtClean="0">
                <a:solidFill>
                  <a:srgbClr val="FCBD68"/>
                </a:solidFill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Contraventados</a:t>
            </a:r>
            <a:endParaRPr lang="pt-BR" sz="3200" b="1" dirty="0">
              <a:solidFill>
                <a:srgbClr val="FCBD68"/>
              </a:solidFill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945" y="1586920"/>
            <a:ext cx="3737172" cy="27861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16937" r="45906" b="11600"/>
          <a:stretch/>
        </p:blipFill>
        <p:spPr>
          <a:xfrm>
            <a:off x="1552431" y="1559656"/>
            <a:ext cx="2638015" cy="27607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879" y="1814871"/>
            <a:ext cx="2199954" cy="100231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517" y="4448584"/>
            <a:ext cx="9072743" cy="174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5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513" t="24550" r="3142" b="14827"/>
          <a:stretch/>
        </p:blipFill>
        <p:spPr>
          <a:xfrm>
            <a:off x="1391459" y="2385103"/>
            <a:ext cx="10200738" cy="358255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Emulative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 Design – PCI (ACI-USA)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08881" y="1594844"/>
            <a:ext cx="8424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/>
              <a:t>Moment-Resisting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Precast</a:t>
            </a:r>
            <a:r>
              <a:rPr lang="pt-BR" sz="2000" b="1" dirty="0" smtClean="0"/>
              <a:t> Frames in </a:t>
            </a:r>
            <a:r>
              <a:rPr lang="pt-BR" sz="2000" b="1" dirty="0" err="1" smtClean="0"/>
              <a:t>Seismic</a:t>
            </a:r>
            <a:r>
              <a:rPr lang="pt-BR" sz="2000" b="1" dirty="0" smtClean="0"/>
              <a:t> Zones – PCI (ACI-USA)</a:t>
            </a:r>
            <a:endParaRPr lang="pt-BR" sz="2000" b="1" dirty="0" smtClean="0">
              <a:solidFill>
                <a:schemeClr val="accent1"/>
              </a:solidFill>
            </a:endParaRPr>
          </a:p>
          <a:p>
            <a:r>
              <a:rPr lang="pt-BR" sz="2000" b="1" dirty="0" err="1" smtClean="0">
                <a:solidFill>
                  <a:schemeClr val="accent1"/>
                </a:solidFill>
              </a:rPr>
              <a:t>Emulative</a:t>
            </a:r>
            <a:r>
              <a:rPr lang="pt-BR" sz="2000" b="1" dirty="0" smtClean="0">
                <a:solidFill>
                  <a:schemeClr val="accent1"/>
                </a:solidFill>
              </a:rPr>
              <a:t> </a:t>
            </a:r>
            <a:r>
              <a:rPr lang="pt-BR" sz="2000" b="1" dirty="0" err="1" smtClean="0">
                <a:solidFill>
                  <a:schemeClr val="accent1"/>
                </a:solidFill>
              </a:rPr>
              <a:t>Cast</a:t>
            </a:r>
            <a:r>
              <a:rPr lang="pt-BR" sz="2000" b="1" dirty="0" smtClean="0">
                <a:solidFill>
                  <a:schemeClr val="accent1"/>
                </a:solidFill>
              </a:rPr>
              <a:t>-</a:t>
            </a:r>
            <a:r>
              <a:rPr lang="pt-BR" sz="2000" b="1" dirty="0" err="1" smtClean="0">
                <a:solidFill>
                  <a:schemeClr val="accent1"/>
                </a:solidFill>
              </a:rPr>
              <a:t>in-place</a:t>
            </a:r>
            <a:r>
              <a:rPr lang="pt-BR" sz="2000" b="1" dirty="0" smtClean="0">
                <a:solidFill>
                  <a:schemeClr val="accent1"/>
                </a:solidFill>
              </a:rPr>
              <a:t> BC Connection – </a:t>
            </a:r>
            <a:r>
              <a:rPr lang="pt-BR" sz="2000" b="1" dirty="0" err="1" smtClean="0">
                <a:solidFill>
                  <a:schemeClr val="accent1"/>
                </a:solidFill>
              </a:rPr>
              <a:t>Hybrid</a:t>
            </a:r>
            <a:r>
              <a:rPr lang="pt-BR" sz="2000" b="1" dirty="0" smtClean="0">
                <a:solidFill>
                  <a:schemeClr val="accent1"/>
                </a:solidFill>
              </a:rPr>
              <a:t> </a:t>
            </a:r>
            <a:r>
              <a:rPr lang="pt-BR" sz="2000" b="1" dirty="0" err="1" smtClean="0">
                <a:solidFill>
                  <a:schemeClr val="accent1"/>
                </a:solidFill>
              </a:rPr>
              <a:t>Solutions</a:t>
            </a:r>
            <a:endParaRPr lang="pt-B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1759"/>
          <a:stretch/>
        </p:blipFill>
        <p:spPr>
          <a:xfrm>
            <a:off x="0" y="1613246"/>
            <a:ext cx="8908360" cy="44334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38319" r="4299" b="15111"/>
          <a:stretch/>
        </p:blipFill>
        <p:spPr>
          <a:xfrm>
            <a:off x="7283209" y="1845078"/>
            <a:ext cx="4555770" cy="353782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das Ligações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Semi-Rígidas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em Pórticos Deslocáveis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8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2013"/>
          <a:stretch/>
        </p:blipFill>
        <p:spPr>
          <a:xfrm>
            <a:off x="3016154" y="1640542"/>
            <a:ext cx="6509983" cy="454079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das Ligações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Semi-Rígidas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em Pórticos Deslocáveis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28065"/>
          <a:stretch/>
        </p:blipFill>
        <p:spPr>
          <a:xfrm>
            <a:off x="3732663" y="4005618"/>
            <a:ext cx="2412710" cy="162408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t="13897"/>
          <a:stretch/>
        </p:blipFill>
        <p:spPr>
          <a:xfrm>
            <a:off x="6735171" y="1767385"/>
            <a:ext cx="2511770" cy="1680122"/>
          </a:xfrm>
          <a:prstGeom prst="rect">
            <a:avLst/>
          </a:prstGeom>
        </p:spPr>
      </p:pic>
      <p:sp>
        <p:nvSpPr>
          <p:cNvPr id="11" name="Forma Livre 10"/>
          <p:cNvSpPr/>
          <p:nvPr/>
        </p:nvSpPr>
        <p:spPr>
          <a:xfrm>
            <a:off x="3896436" y="4012442"/>
            <a:ext cx="2245057" cy="1603612"/>
          </a:xfrm>
          <a:custGeom>
            <a:avLst/>
            <a:gdLst>
              <a:gd name="connsiteX0" fmla="*/ 0 w 2245057"/>
              <a:gd name="connsiteY0" fmla="*/ 0 h 1603612"/>
              <a:gd name="connsiteX1" fmla="*/ 27295 w 2245057"/>
              <a:gd name="connsiteY1" fmla="*/ 307074 h 1603612"/>
              <a:gd name="connsiteX2" fmla="*/ 88710 w 2245057"/>
              <a:gd name="connsiteY2" fmla="*/ 552734 h 1603612"/>
              <a:gd name="connsiteX3" fmla="*/ 204716 w 2245057"/>
              <a:gd name="connsiteY3" fmla="*/ 812042 h 1603612"/>
              <a:gd name="connsiteX4" fmla="*/ 313898 w 2245057"/>
              <a:gd name="connsiteY4" fmla="*/ 1016758 h 1603612"/>
              <a:gd name="connsiteX5" fmla="*/ 498143 w 2245057"/>
              <a:gd name="connsiteY5" fmla="*/ 1228298 h 1603612"/>
              <a:gd name="connsiteX6" fmla="*/ 812042 w 2245057"/>
              <a:gd name="connsiteY6" fmla="*/ 1385248 h 1603612"/>
              <a:gd name="connsiteX7" fmla="*/ 1235122 w 2245057"/>
              <a:gd name="connsiteY7" fmla="*/ 1494430 h 1603612"/>
              <a:gd name="connsiteX8" fmla="*/ 1903863 w 2245057"/>
              <a:gd name="connsiteY8" fmla="*/ 1576316 h 1603612"/>
              <a:gd name="connsiteX9" fmla="*/ 2245057 w 2245057"/>
              <a:gd name="connsiteY9" fmla="*/ 1603612 h 160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5057" h="1603612">
                <a:moveTo>
                  <a:pt x="0" y="0"/>
                </a:moveTo>
                <a:cubicBezTo>
                  <a:pt x="6255" y="107476"/>
                  <a:pt x="12510" y="214952"/>
                  <a:pt x="27295" y="307074"/>
                </a:cubicBezTo>
                <a:cubicBezTo>
                  <a:pt x="42080" y="399196"/>
                  <a:pt x="59140" y="468573"/>
                  <a:pt x="88710" y="552734"/>
                </a:cubicBezTo>
                <a:cubicBezTo>
                  <a:pt x="118280" y="636895"/>
                  <a:pt x="167185" y="734705"/>
                  <a:pt x="204716" y="812042"/>
                </a:cubicBezTo>
                <a:cubicBezTo>
                  <a:pt x="242247" y="889379"/>
                  <a:pt x="264994" y="947382"/>
                  <a:pt x="313898" y="1016758"/>
                </a:cubicBezTo>
                <a:cubicBezTo>
                  <a:pt x="362802" y="1086134"/>
                  <a:pt x="415119" y="1166883"/>
                  <a:pt x="498143" y="1228298"/>
                </a:cubicBezTo>
                <a:cubicBezTo>
                  <a:pt x="581167" y="1289713"/>
                  <a:pt x="689212" y="1340893"/>
                  <a:pt x="812042" y="1385248"/>
                </a:cubicBezTo>
                <a:cubicBezTo>
                  <a:pt x="934872" y="1429603"/>
                  <a:pt x="1053152" y="1462585"/>
                  <a:pt x="1235122" y="1494430"/>
                </a:cubicBezTo>
                <a:cubicBezTo>
                  <a:pt x="1417092" y="1526275"/>
                  <a:pt x="1735541" y="1558119"/>
                  <a:pt x="1903863" y="1576316"/>
                </a:cubicBezTo>
                <a:cubicBezTo>
                  <a:pt x="2072185" y="1594513"/>
                  <a:pt x="2158621" y="1599062"/>
                  <a:pt x="2245057" y="1603612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2666"/>
          <a:stretch/>
        </p:blipFill>
        <p:spPr>
          <a:xfrm>
            <a:off x="3643952" y="2006159"/>
            <a:ext cx="2491096" cy="1371719"/>
          </a:xfrm>
          <a:prstGeom prst="rect">
            <a:avLst/>
          </a:prstGeom>
        </p:spPr>
      </p:pic>
      <p:sp>
        <p:nvSpPr>
          <p:cNvPr id="13" name="Forma Livre 12"/>
          <p:cNvSpPr/>
          <p:nvPr/>
        </p:nvSpPr>
        <p:spPr>
          <a:xfrm>
            <a:off x="3637128" y="2094931"/>
            <a:ext cx="2470245" cy="1276066"/>
          </a:xfrm>
          <a:custGeom>
            <a:avLst/>
            <a:gdLst>
              <a:gd name="connsiteX0" fmla="*/ 0 w 2470245"/>
              <a:gd name="connsiteY0" fmla="*/ 0 h 1269242"/>
              <a:gd name="connsiteX1" fmla="*/ 122830 w 2470245"/>
              <a:gd name="connsiteY1" fmla="*/ 375314 h 1269242"/>
              <a:gd name="connsiteX2" fmla="*/ 252484 w 2470245"/>
              <a:gd name="connsiteY2" fmla="*/ 661917 h 1269242"/>
              <a:gd name="connsiteX3" fmla="*/ 402609 w 2470245"/>
              <a:gd name="connsiteY3" fmla="*/ 784747 h 1269242"/>
              <a:gd name="connsiteX4" fmla="*/ 736979 w 2470245"/>
              <a:gd name="connsiteY4" fmla="*/ 1003111 h 1269242"/>
              <a:gd name="connsiteX5" fmla="*/ 1016759 w 2470245"/>
              <a:gd name="connsiteY5" fmla="*/ 1105469 h 1269242"/>
              <a:gd name="connsiteX6" fmla="*/ 1439839 w 2470245"/>
              <a:gd name="connsiteY6" fmla="*/ 1173708 h 1269242"/>
              <a:gd name="connsiteX7" fmla="*/ 1774209 w 2470245"/>
              <a:gd name="connsiteY7" fmla="*/ 1214651 h 1269242"/>
              <a:gd name="connsiteX8" fmla="*/ 2470245 w 2470245"/>
              <a:gd name="connsiteY8" fmla="*/ 1269242 h 126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0245" h="1269242">
                <a:moveTo>
                  <a:pt x="0" y="0"/>
                </a:moveTo>
                <a:cubicBezTo>
                  <a:pt x="40374" y="132497"/>
                  <a:pt x="80749" y="264995"/>
                  <a:pt x="122830" y="375314"/>
                </a:cubicBezTo>
                <a:cubicBezTo>
                  <a:pt x="164911" y="485633"/>
                  <a:pt x="205854" y="593678"/>
                  <a:pt x="252484" y="661917"/>
                </a:cubicBezTo>
                <a:cubicBezTo>
                  <a:pt x="299114" y="730156"/>
                  <a:pt x="321860" y="727881"/>
                  <a:pt x="402609" y="784747"/>
                </a:cubicBezTo>
                <a:cubicBezTo>
                  <a:pt x="483358" y="841613"/>
                  <a:pt x="634621" y="949657"/>
                  <a:pt x="736979" y="1003111"/>
                </a:cubicBezTo>
                <a:cubicBezTo>
                  <a:pt x="839337" y="1056565"/>
                  <a:pt x="899616" y="1077036"/>
                  <a:pt x="1016759" y="1105469"/>
                </a:cubicBezTo>
                <a:cubicBezTo>
                  <a:pt x="1133902" y="1133902"/>
                  <a:pt x="1313597" y="1155511"/>
                  <a:pt x="1439839" y="1173708"/>
                </a:cubicBezTo>
                <a:cubicBezTo>
                  <a:pt x="1566081" y="1191905"/>
                  <a:pt x="1602475" y="1198729"/>
                  <a:pt x="1774209" y="1214651"/>
                </a:cubicBezTo>
                <a:cubicBezTo>
                  <a:pt x="1945943" y="1230573"/>
                  <a:pt x="2208094" y="1249907"/>
                  <a:pt x="2470245" y="1269242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6851176" y="1774209"/>
            <a:ext cx="2388358" cy="1637731"/>
          </a:xfrm>
          <a:custGeom>
            <a:avLst/>
            <a:gdLst>
              <a:gd name="connsiteX0" fmla="*/ 0 w 2381534"/>
              <a:gd name="connsiteY0" fmla="*/ 0 h 1637731"/>
              <a:gd name="connsiteX1" fmla="*/ 27296 w 2381534"/>
              <a:gd name="connsiteY1" fmla="*/ 300251 h 1637731"/>
              <a:gd name="connsiteX2" fmla="*/ 75063 w 2381534"/>
              <a:gd name="connsiteY2" fmla="*/ 532263 h 1637731"/>
              <a:gd name="connsiteX3" fmla="*/ 129654 w 2381534"/>
              <a:gd name="connsiteY3" fmla="*/ 757451 h 1637731"/>
              <a:gd name="connsiteX4" fmla="*/ 204716 w 2381534"/>
              <a:gd name="connsiteY4" fmla="*/ 989463 h 1637731"/>
              <a:gd name="connsiteX5" fmla="*/ 313899 w 2381534"/>
              <a:gd name="connsiteY5" fmla="*/ 1173707 h 1637731"/>
              <a:gd name="connsiteX6" fmla="*/ 429904 w 2381534"/>
              <a:gd name="connsiteY6" fmla="*/ 1289713 h 1637731"/>
              <a:gd name="connsiteX7" fmla="*/ 675564 w 2381534"/>
              <a:gd name="connsiteY7" fmla="*/ 1446663 h 1637731"/>
              <a:gd name="connsiteX8" fmla="*/ 1194179 w 2381534"/>
              <a:gd name="connsiteY8" fmla="*/ 1535373 h 1637731"/>
              <a:gd name="connsiteX9" fmla="*/ 1651379 w 2381534"/>
              <a:gd name="connsiteY9" fmla="*/ 1617260 h 1637731"/>
              <a:gd name="connsiteX10" fmla="*/ 2381534 w 2381534"/>
              <a:gd name="connsiteY10" fmla="*/ 1637731 h 163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1534" h="1637731">
                <a:moveTo>
                  <a:pt x="0" y="0"/>
                </a:moveTo>
                <a:cubicBezTo>
                  <a:pt x="7393" y="105770"/>
                  <a:pt x="14786" y="211541"/>
                  <a:pt x="27296" y="300251"/>
                </a:cubicBezTo>
                <a:cubicBezTo>
                  <a:pt x="39806" y="388961"/>
                  <a:pt x="58003" y="456063"/>
                  <a:pt x="75063" y="532263"/>
                </a:cubicBezTo>
                <a:cubicBezTo>
                  <a:pt x="92123" y="608463"/>
                  <a:pt x="108045" y="681251"/>
                  <a:pt x="129654" y="757451"/>
                </a:cubicBezTo>
                <a:cubicBezTo>
                  <a:pt x="151263" y="833651"/>
                  <a:pt x="174009" y="920087"/>
                  <a:pt x="204716" y="989463"/>
                </a:cubicBezTo>
                <a:cubicBezTo>
                  <a:pt x="235424" y="1058839"/>
                  <a:pt x="276368" y="1123665"/>
                  <a:pt x="313899" y="1173707"/>
                </a:cubicBezTo>
                <a:cubicBezTo>
                  <a:pt x="351430" y="1223749"/>
                  <a:pt x="369627" y="1244220"/>
                  <a:pt x="429904" y="1289713"/>
                </a:cubicBezTo>
                <a:cubicBezTo>
                  <a:pt x="490182" y="1335206"/>
                  <a:pt x="548185" y="1405720"/>
                  <a:pt x="675564" y="1446663"/>
                </a:cubicBezTo>
                <a:cubicBezTo>
                  <a:pt x="802943" y="1487606"/>
                  <a:pt x="1194179" y="1535373"/>
                  <a:pt x="1194179" y="1535373"/>
                </a:cubicBezTo>
                <a:cubicBezTo>
                  <a:pt x="1356815" y="1563806"/>
                  <a:pt x="1453487" y="1600200"/>
                  <a:pt x="1651379" y="1617260"/>
                </a:cubicBezTo>
                <a:cubicBezTo>
                  <a:pt x="1849271" y="1634320"/>
                  <a:pt x="2115402" y="1636025"/>
                  <a:pt x="2381534" y="1637731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3671245" y="3227695"/>
            <a:ext cx="165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solidFill>
                  <a:srgbClr val="00B050"/>
                </a:solidFill>
              </a:rPr>
              <a:t>NBR9062:2017</a:t>
            </a:r>
            <a:endParaRPr lang="pt-BR" sz="1100" b="1" dirty="0">
              <a:solidFill>
                <a:srgbClr val="00B05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764746" y="3291384"/>
            <a:ext cx="165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solidFill>
                  <a:srgbClr val="00B050"/>
                </a:solidFill>
              </a:rPr>
              <a:t>NBR9062:2017</a:t>
            </a:r>
            <a:endParaRPr lang="pt-BR" sz="1100" b="1" dirty="0">
              <a:solidFill>
                <a:srgbClr val="00B05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062484" y="4001065"/>
            <a:ext cx="1651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solidFill>
                  <a:srgbClr val="00B050"/>
                </a:solidFill>
              </a:rPr>
              <a:t>NBR9062:2017</a:t>
            </a:r>
            <a:endParaRPr lang="pt-BR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90" y="1502762"/>
            <a:ext cx="6175103" cy="305973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Efeito das Ligações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Semi-Rígidas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em Pórticos Deslocáveis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290" y="2639475"/>
            <a:ext cx="4973480" cy="9646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985" y="4611841"/>
            <a:ext cx="9865804" cy="145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81" y="1613246"/>
            <a:ext cx="9124950" cy="43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2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2038402"/>
            <a:ext cx="8655144" cy="326280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1" b="8173"/>
          <a:stretch/>
        </p:blipFill>
        <p:spPr bwMode="auto">
          <a:xfrm>
            <a:off x="819734" y="1164048"/>
            <a:ext cx="3160202" cy="2440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18" y="1866854"/>
            <a:ext cx="7219041" cy="42241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3" b="8173"/>
          <a:stretch/>
        </p:blipFill>
        <p:spPr bwMode="auto">
          <a:xfrm>
            <a:off x="978568" y="3604177"/>
            <a:ext cx="3017410" cy="24868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197818" y="1153742"/>
            <a:ext cx="733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Programa Experimental – Ligações Semi-Rígidas – NETPRE-UFSCar</a:t>
            </a:r>
          </a:p>
          <a:p>
            <a:r>
              <a:rPr lang="pt-BR" sz="1600" b="1" dirty="0"/>
              <a:t>Pesquisa de Mestrado – Marcela </a:t>
            </a:r>
            <a:r>
              <a:rPr lang="pt-BR" sz="1600" b="1" dirty="0" err="1"/>
              <a:t>Katoia</a:t>
            </a:r>
            <a:r>
              <a:rPr lang="pt-BR" sz="1600" b="1" dirty="0"/>
              <a:t> (2005-2007)</a:t>
            </a:r>
          </a:p>
        </p:txBody>
      </p:sp>
    </p:spTree>
    <p:extLst>
      <p:ext uri="{BB962C8B-B14F-4D97-AF65-F5344CB8AC3E}">
        <p14:creationId xmlns:p14="http://schemas.microsoft.com/office/powerpoint/2010/main" val="40362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6930" y="1860895"/>
            <a:ext cx="181967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81" y="1754459"/>
            <a:ext cx="8291279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1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Rigidez secante negativa – NBR9062:2017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46" y="1699959"/>
            <a:ext cx="9998307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5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344126" y="2249534"/>
            <a:ext cx="4535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 Narrow" panose="020B0606020202030204" pitchFamily="34" charset="0"/>
              </a:rPr>
              <a:t>Modelo modificado de FERREIRA (2014)</a:t>
            </a:r>
            <a:endParaRPr lang="pt-BR" sz="2000" b="1" dirty="0">
              <a:latin typeface="Arial Narrow" panose="020B0606020202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6632" t="-1132" r="36353" b="24772"/>
          <a:stretch/>
        </p:blipFill>
        <p:spPr>
          <a:xfrm>
            <a:off x="7981373" y="2762431"/>
            <a:ext cx="2754048" cy="79498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55" y="2076107"/>
            <a:ext cx="6971150" cy="3507890"/>
          </a:xfrm>
          <a:prstGeom prst="rect">
            <a:avLst/>
          </a:prstGeom>
        </p:spPr>
      </p:pic>
      <p:sp>
        <p:nvSpPr>
          <p:cNvPr id="10" name="Seta para Baixo 9"/>
          <p:cNvSpPr/>
          <p:nvPr/>
        </p:nvSpPr>
        <p:spPr>
          <a:xfrm flipV="1">
            <a:off x="4700337" y="4379495"/>
            <a:ext cx="240632" cy="545432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 flipV="1">
            <a:off x="2687051" y="4339391"/>
            <a:ext cx="240632" cy="545432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7167144" y="3650943"/>
            <a:ext cx="453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(Modelo Simplificado para a NBR9062:2017)</a:t>
            </a:r>
            <a:endParaRPr lang="pt-BR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Modelos Analíticos para Rigidez Secante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086682" y="4150442"/>
            <a:ext cx="2648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t-BR" sz="2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t-BR" sz="24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L</a:t>
            </a:r>
            <a:r>
              <a:rPr lang="pt-BR" sz="2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pt-BR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093019" y="4702253"/>
            <a:ext cx="2648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t-BR" sz="24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sz="2400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pt-BR" sz="2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2400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endParaRPr lang="pt-BR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093019" y="5264676"/>
            <a:ext cx="2186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t-BR" sz="2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sz="2400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pt-BR" sz="2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pt-B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L</a:t>
            </a:r>
            <a:r>
              <a:rPr lang="pt-BR" sz="2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pt-BR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482430" y="1090026"/>
            <a:ext cx="308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FERREIRA (2010)</a:t>
            </a:r>
            <a:endParaRPr lang="pt-BR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2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4" y="1186711"/>
            <a:ext cx="10724765" cy="117472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0447"/>
          <a:stretch/>
        </p:blipFill>
        <p:spPr>
          <a:xfrm>
            <a:off x="1238863" y="2081033"/>
            <a:ext cx="9659811" cy="118150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6449" r="34473"/>
          <a:stretch/>
        </p:blipFill>
        <p:spPr>
          <a:xfrm>
            <a:off x="1061882" y="3251403"/>
            <a:ext cx="4807016" cy="18109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23323" t="1" r="25792" b="1312"/>
          <a:stretch/>
        </p:blipFill>
        <p:spPr>
          <a:xfrm>
            <a:off x="899652" y="5342735"/>
            <a:ext cx="6282812" cy="82209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322380" y="3377594"/>
            <a:ext cx="453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FERREIRA (2010)</a:t>
            </a:r>
            <a:endParaRPr lang="pt-BR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182464" y="5062312"/>
            <a:ext cx="453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 Narrow" panose="020B0606020202030204" pitchFamily="34" charset="0"/>
              </a:rPr>
              <a:t>Proposta FERREIRA (2014)</a:t>
            </a:r>
            <a:endParaRPr lang="pt-BR" sz="2800" b="1" dirty="0">
              <a:latin typeface="Arial Narrow" panose="020B0606020202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182464" y="5503744"/>
            <a:ext cx="453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 Narrow" panose="020B0606020202030204" pitchFamily="34" charset="0"/>
              </a:rPr>
              <a:t>NBR9062 GT2 (2014)</a:t>
            </a:r>
            <a:endParaRPr lang="pt-BR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408880" y="1028471"/>
            <a:ext cx="102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BC Connections in </a:t>
            </a:r>
            <a:r>
              <a:rPr lang="pt-BR" sz="32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Seismic</a:t>
            </a:r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Zones – PCI-PRESSS </a:t>
            </a:r>
            <a:r>
              <a:rPr lang="pt-BR" sz="24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(USA, </a:t>
            </a:r>
            <a:r>
              <a:rPr lang="pt-BR" sz="2400" b="1" dirty="0" err="1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Japan</a:t>
            </a:r>
            <a:r>
              <a:rPr lang="pt-BR" sz="24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, NZ)</a:t>
            </a:r>
            <a:endParaRPr lang="pt-BR" sz="24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1024839" y="1630507"/>
            <a:ext cx="9144000" cy="0"/>
          </a:xfrm>
          <a:prstGeom prst="line">
            <a:avLst/>
          </a:prstGeom>
          <a:noFill/>
          <a:ln w="4127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417" y="1615685"/>
            <a:ext cx="6912758" cy="46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11" y="2163629"/>
            <a:ext cx="7096304" cy="3557439"/>
          </a:xfrm>
          <a:prstGeom prst="rect">
            <a:avLst/>
          </a:prstGeom>
        </p:spPr>
      </p:pic>
      <p:sp>
        <p:nvSpPr>
          <p:cNvPr id="4" name="Seta para Baixo 3"/>
          <p:cNvSpPr/>
          <p:nvPr/>
        </p:nvSpPr>
        <p:spPr>
          <a:xfrm flipV="1">
            <a:off x="4347413" y="4427621"/>
            <a:ext cx="240632" cy="545432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 flipV="1">
            <a:off x="2334127" y="4387517"/>
            <a:ext cx="240632" cy="545432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383805" y="2919663"/>
            <a:ext cx="4535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 Narrow" panose="020B0606020202030204" pitchFamily="34" charset="0"/>
              </a:rPr>
              <a:t>Modelo modificado de FERREIRA (2014)</a:t>
            </a:r>
            <a:endParaRPr lang="pt-BR" sz="2000" b="1" dirty="0">
              <a:latin typeface="Arial Narrow" panose="020B060602020203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37627" r="37307" b="24772"/>
          <a:stretch/>
        </p:blipFill>
        <p:spPr>
          <a:xfrm>
            <a:off x="8138294" y="3635543"/>
            <a:ext cx="2584273" cy="79207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154869" y="4515671"/>
            <a:ext cx="147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smtClean="0"/>
              <a:t>k</a:t>
            </a:r>
            <a:r>
              <a:rPr lang="pt-BR" dirty="0" smtClean="0"/>
              <a:t>= 1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408881" y="1028471"/>
            <a:ext cx="10124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Modelos Analíticos Simplificados para Rigidez Secante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649547" y="4932949"/>
            <a:ext cx="19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HADADE (2016)</a:t>
            </a:r>
            <a:endParaRPr lang="pt-BR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30" y="2205419"/>
            <a:ext cx="10022746" cy="3423718"/>
          </a:xfrm>
          <a:prstGeom prst="rect">
            <a:avLst/>
          </a:prstGeom>
        </p:spPr>
      </p:pic>
      <p:sp>
        <p:nvSpPr>
          <p:cNvPr id="5" name="Seta para Baixo 4"/>
          <p:cNvSpPr/>
          <p:nvPr/>
        </p:nvSpPr>
        <p:spPr>
          <a:xfrm flipV="1">
            <a:off x="4117209" y="3343777"/>
            <a:ext cx="144379" cy="224589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Baixo 9"/>
          <p:cNvSpPr/>
          <p:nvPr/>
        </p:nvSpPr>
        <p:spPr>
          <a:xfrm flipV="1">
            <a:off x="3275002" y="3351799"/>
            <a:ext cx="144379" cy="224589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2480914" y="2154263"/>
            <a:ext cx="2566736" cy="2456839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0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28" y="1860895"/>
            <a:ext cx="9789456" cy="43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098" name="Imagem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31" y="1765646"/>
            <a:ext cx="10575031" cy="398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79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57775" y="1313338"/>
            <a:ext cx="7338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/>
              <a:t>Programa Experimental – Ligações Semi-Rígidas – NETPRE-UFSCar</a:t>
            </a:r>
          </a:p>
          <a:p>
            <a:r>
              <a:rPr lang="pt-BR" sz="1500" b="1" dirty="0"/>
              <a:t>Pesquisa de Mestrado – Marcela </a:t>
            </a:r>
            <a:r>
              <a:rPr lang="pt-BR" sz="1500" b="1" dirty="0" err="1"/>
              <a:t>Katoia</a:t>
            </a:r>
            <a:r>
              <a:rPr lang="pt-BR" sz="1500" b="1" dirty="0"/>
              <a:t> (2005-2007)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41" y="1986330"/>
            <a:ext cx="8301899" cy="393086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216065" y="1910928"/>
            <a:ext cx="4362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L</a:t>
            </a:r>
            <a:r>
              <a:rPr lang="pt-BR" b="1" baseline="-25000" dirty="0">
                <a:solidFill>
                  <a:srgbClr val="C00000"/>
                </a:solidFill>
              </a:rPr>
              <a:t>ed</a:t>
            </a:r>
            <a:r>
              <a:rPr lang="pt-BR" b="1" dirty="0">
                <a:solidFill>
                  <a:srgbClr val="C00000"/>
                </a:solidFill>
              </a:rPr>
              <a:t> = (20</a:t>
            </a:r>
            <a:r>
              <a:rPr lang="pt-BR" b="1" dirty="0">
                <a:solidFill>
                  <a:srgbClr val="C00000"/>
                </a:solidFill>
                <a:latin typeface="Symbol" panose="05050102010706020507" pitchFamily="18" charset="2"/>
              </a:rPr>
              <a:t>f</a:t>
            </a:r>
            <a:r>
              <a:rPr lang="pt-BR" b="1" dirty="0">
                <a:solidFill>
                  <a:srgbClr val="C00000"/>
                </a:solidFill>
              </a:rPr>
              <a:t> + 0,5L</a:t>
            </a:r>
            <a:r>
              <a:rPr lang="pt-BR" b="1" baseline="-25000" dirty="0">
                <a:solidFill>
                  <a:srgbClr val="C00000"/>
                </a:solidFill>
              </a:rPr>
              <a:t>c</a:t>
            </a:r>
            <a:r>
              <a:rPr lang="pt-BR" b="1" dirty="0">
                <a:solidFill>
                  <a:srgbClr val="C00000"/>
                </a:solidFill>
              </a:rPr>
              <a:t>)   com confinamento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75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70993"/>
          <a:stretch/>
        </p:blipFill>
        <p:spPr>
          <a:xfrm>
            <a:off x="770257" y="1860895"/>
            <a:ext cx="10659743" cy="36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1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29315" b="32549"/>
          <a:stretch/>
        </p:blipFill>
        <p:spPr>
          <a:xfrm>
            <a:off x="1046930" y="1613246"/>
            <a:ext cx="9744524" cy="444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5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930" y="1755152"/>
            <a:ext cx="10211685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012" y="1859970"/>
            <a:ext cx="1022997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5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t="43787"/>
          <a:stretch/>
        </p:blipFill>
        <p:spPr>
          <a:xfrm>
            <a:off x="1408881" y="1803745"/>
            <a:ext cx="8529282" cy="42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124" y="1156466"/>
            <a:ext cx="7931583" cy="487112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686928" y="1156466"/>
            <a:ext cx="342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50" dirty="0"/>
              <a:t>X</a:t>
            </a:r>
          </a:p>
        </p:txBody>
      </p:sp>
      <p:sp>
        <p:nvSpPr>
          <p:cNvPr id="4" name="Retângulo 3"/>
          <p:cNvSpPr/>
          <p:nvPr/>
        </p:nvSpPr>
        <p:spPr>
          <a:xfrm>
            <a:off x="7989478" y="1215425"/>
            <a:ext cx="162576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b="1" dirty="0">
                <a:solidFill>
                  <a:srgbClr val="C00000"/>
                </a:solidFill>
              </a:rPr>
              <a:t>(Ductilidade)</a:t>
            </a:r>
          </a:p>
        </p:txBody>
      </p:sp>
      <p:cxnSp>
        <p:nvCxnSpPr>
          <p:cNvPr id="5" name="Conector de seta reta 5"/>
          <p:cNvCxnSpPr/>
          <p:nvPr/>
        </p:nvCxnSpPr>
        <p:spPr>
          <a:xfrm flipH="1">
            <a:off x="3091961" y="2539046"/>
            <a:ext cx="491490" cy="514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1082587" y="2796446"/>
            <a:ext cx="22069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70C0"/>
                </a:solidFill>
              </a:rPr>
              <a:t>Influência na Análise de Estabilidade de Estruturas Pré-Moldadas</a:t>
            </a:r>
          </a:p>
          <a:p>
            <a:r>
              <a:rPr lang="pt-BR" sz="1400" b="1" dirty="0">
                <a:solidFill>
                  <a:srgbClr val="0070C0"/>
                </a:solidFill>
              </a:rPr>
              <a:t>OBS: (Efeito de 2ª ordem de estruturas deslocáveis com ligações semi-rígidas)</a:t>
            </a:r>
          </a:p>
        </p:txBody>
      </p:sp>
      <p:cxnSp>
        <p:nvCxnSpPr>
          <p:cNvPr id="7" name="Conector de seta reta 11"/>
          <p:cNvCxnSpPr/>
          <p:nvPr/>
        </p:nvCxnSpPr>
        <p:spPr>
          <a:xfrm>
            <a:off x="8398952" y="2539046"/>
            <a:ext cx="716975" cy="78912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8757438" y="3325082"/>
            <a:ext cx="2808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</a:rPr>
              <a:t>Critério de Projeto de Ligações em Regiões Sísmicas (PCI-ACI, USA)</a:t>
            </a:r>
          </a:p>
        </p:txBody>
      </p:sp>
    </p:spTree>
    <p:extLst>
      <p:ext uri="{BB962C8B-B14F-4D97-AF65-F5344CB8AC3E}">
        <p14:creationId xmlns:p14="http://schemas.microsoft.com/office/powerpoint/2010/main" val="47731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97" y="1841845"/>
            <a:ext cx="6649817" cy="41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2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90" y="1542274"/>
            <a:ext cx="8583833" cy="454990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06" y="1603565"/>
            <a:ext cx="9443898" cy="44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413" y="1194963"/>
            <a:ext cx="5693403" cy="4949332"/>
          </a:xfrm>
          <a:prstGeom prst="rect">
            <a:avLst/>
          </a:prstGeom>
        </p:spPr>
      </p:pic>
      <p:pic>
        <p:nvPicPr>
          <p:cNvPr id="4" name="Imagem 3" descr="\\vmware-host\Shared Folders\Desktop\DOUTORA TODAS AS PASTAS 201115\MODELOS   DOUTORADO 290915\7.4 MODELO 4\2 ENSAIO MODELO 4 - 12 DE MARC 2015\FOTOS ENSAIO 4 120315\0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4"/>
          <a:stretch/>
        </p:blipFill>
        <p:spPr bwMode="auto">
          <a:xfrm>
            <a:off x="8430595" y="1784517"/>
            <a:ext cx="2710180" cy="3321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76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30" y="1613246"/>
            <a:ext cx="7582719" cy="449660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626609" y="1775955"/>
            <a:ext cx="2793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HADADE (2016)</a:t>
            </a:r>
            <a:endParaRPr lang="pt-BR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32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345" y="1613246"/>
            <a:ext cx="7188255" cy="441419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626609" y="1775955"/>
            <a:ext cx="2793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HADADE (2016)</a:t>
            </a:r>
            <a:endParaRPr lang="pt-BR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79" y="1784695"/>
            <a:ext cx="10832031" cy="417845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038089" y="1151115"/>
            <a:ext cx="2793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HADADE (2016)</a:t>
            </a:r>
            <a:endParaRPr lang="pt-BR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9414" t="23853" r="72739" b="41852"/>
          <a:stretch/>
        </p:blipFill>
        <p:spPr>
          <a:xfrm>
            <a:off x="6189078" y="2422358"/>
            <a:ext cx="5585827" cy="352792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9" y="2189743"/>
            <a:ext cx="7000860" cy="353594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524750" y="1447159"/>
            <a:ext cx="4362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Modelo de Escorregamento da Armadura de Continuidade na Bainha Corrugada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584702" y="1210354"/>
            <a:ext cx="6512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Hipóteses de Mecanismos de Deformação ao longo da Curva Momento-Rotação (Ligação Viga-Pilar)</a:t>
            </a:r>
            <a:endParaRPr lang="pt-BR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1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11" y="2436789"/>
            <a:ext cx="10680489" cy="28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383805" y="2919663"/>
            <a:ext cx="4535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 Narrow" panose="020B0606020202030204" pitchFamily="34" charset="0"/>
              </a:rPr>
              <a:t>Modelo modificado de FERREIRA (2014)</a:t>
            </a:r>
            <a:endParaRPr lang="pt-BR" sz="2000" b="1" dirty="0">
              <a:latin typeface="Arial Narrow" panose="020B0606020202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6632" t="-1132" r="36353" b="24772"/>
          <a:stretch/>
        </p:blipFill>
        <p:spPr>
          <a:xfrm>
            <a:off x="8021052" y="3432560"/>
            <a:ext cx="2754048" cy="79498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55" y="2076107"/>
            <a:ext cx="6971150" cy="3507890"/>
          </a:xfrm>
          <a:prstGeom prst="rect">
            <a:avLst/>
          </a:prstGeom>
        </p:spPr>
      </p:pic>
      <p:sp>
        <p:nvSpPr>
          <p:cNvPr id="10" name="Seta para Baixo 9"/>
          <p:cNvSpPr/>
          <p:nvPr/>
        </p:nvSpPr>
        <p:spPr>
          <a:xfrm flipV="1">
            <a:off x="4700337" y="4379495"/>
            <a:ext cx="240632" cy="545432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 flipV="1">
            <a:off x="2687051" y="4339391"/>
            <a:ext cx="240632" cy="545432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7383804" y="4339391"/>
            <a:ext cx="453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(Modelo Simplificado para a NBR9062:2017)</a:t>
            </a:r>
            <a:endParaRPr lang="pt-BR" b="1" i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Modelos Analíticos para Rigidez Secante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2889"/>
          <a:stretch/>
        </p:blipFill>
        <p:spPr>
          <a:xfrm>
            <a:off x="1407440" y="1849959"/>
            <a:ext cx="7901253" cy="420186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392839" y="1145266"/>
            <a:ext cx="1059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Estruturas Pré-moldadas contraventadas (UK &amp; FIB - Europa)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Caracterização da Relação Momento-Rotação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946649" y="1860895"/>
            <a:ext cx="2793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HADADE (2016)</a:t>
            </a:r>
            <a:endParaRPr lang="pt-BR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14" y="1832117"/>
            <a:ext cx="8404652" cy="245463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36860" t="1423" r="39475" b="39525"/>
          <a:stretch/>
        </p:blipFill>
        <p:spPr>
          <a:xfrm>
            <a:off x="6172316" y="5241469"/>
            <a:ext cx="2922050" cy="470688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5013960" y="3657600"/>
            <a:ext cx="731520" cy="65792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5013960" y="2468880"/>
            <a:ext cx="731520" cy="118872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/>
          <p:cNvCxnSpPr>
            <a:stCxn id="11" idx="5"/>
          </p:cNvCxnSpPr>
          <p:nvPr/>
        </p:nvCxnSpPr>
        <p:spPr>
          <a:xfrm>
            <a:off x="5638351" y="4219174"/>
            <a:ext cx="808169" cy="10222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5745480" y="3245055"/>
            <a:ext cx="1620000" cy="14060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4"/>
          <a:srcRect l="38651" t="-1" r="37774" b="30796"/>
          <a:stretch/>
        </p:blipFill>
        <p:spPr>
          <a:xfrm>
            <a:off x="7333652" y="4534396"/>
            <a:ext cx="2910840" cy="551619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0145296" y="4567768"/>
            <a:ext cx="174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TIPOLOGIA 1</a:t>
            </a:r>
            <a:endParaRPr lang="pt-BR" sz="20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9136926" y="5290175"/>
            <a:ext cx="156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TIPOLOGIA 2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16386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768739"/>
            <a:ext cx="8588492" cy="4078061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Ligações com Luvas Rosqueadas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5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81" y="1919796"/>
            <a:ext cx="9405092" cy="368943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Ligações com Luvas Rosqueadas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8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38" y="2604351"/>
            <a:ext cx="3295650" cy="142875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20" y="1829995"/>
            <a:ext cx="6937248" cy="248107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99" y="4582408"/>
            <a:ext cx="5413717" cy="13290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949" y="4582407"/>
            <a:ext cx="1532038" cy="132904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Ligações com Luvas Rosqueadas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27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90" y="1868870"/>
            <a:ext cx="6870023" cy="386438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Ligações com Luvas Rosqueadas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57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90" y="1753983"/>
            <a:ext cx="6870023" cy="386438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Ligações com Luvas Rosqueadas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6376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12816" y="1144343"/>
            <a:ext cx="733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Programa Experimental – Ligações Semi-Rígidas – NETPRE-UFSCar</a:t>
            </a:r>
          </a:p>
          <a:p>
            <a:r>
              <a:rPr lang="pt-BR" b="1" dirty="0"/>
              <a:t>Pesquisa de Mestrado – </a:t>
            </a:r>
            <a:r>
              <a:rPr lang="pt-BR" b="1" dirty="0" err="1"/>
              <a:t>Brunta</a:t>
            </a:r>
            <a:r>
              <a:rPr lang="pt-BR" b="1" dirty="0"/>
              <a:t> </a:t>
            </a:r>
            <a:r>
              <a:rPr lang="pt-BR" b="1" dirty="0" err="1"/>
              <a:t>Catoia</a:t>
            </a:r>
            <a:r>
              <a:rPr lang="pt-BR" b="1" dirty="0"/>
              <a:t> (2005-2007)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7"/>
          <a:stretch/>
        </p:blipFill>
        <p:spPr bwMode="auto">
          <a:xfrm>
            <a:off x="835777" y="1790674"/>
            <a:ext cx="10361612" cy="44284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71697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6981" y="1315726"/>
            <a:ext cx="7338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Programa Experimental – Ligações Semi-Rígidas – NETPRE-UFSCar</a:t>
            </a:r>
          </a:p>
          <a:p>
            <a:r>
              <a:rPr lang="pt-BR" sz="2000" b="1" dirty="0"/>
              <a:t>Pesquisa de Mestrado – Abner S Souza (2004-2005)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32104" t="14476" r="25617" b="26472"/>
          <a:stretch/>
        </p:blipFill>
        <p:spPr>
          <a:xfrm>
            <a:off x="145631" y="2637441"/>
            <a:ext cx="4125723" cy="323983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3060" t="22656" r="11054" b="18490"/>
          <a:stretch/>
        </p:blipFill>
        <p:spPr>
          <a:xfrm>
            <a:off x="4016835" y="2642447"/>
            <a:ext cx="5208837" cy="261599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36530" t="12500" r="30673" b="10156"/>
          <a:stretch/>
        </p:blipFill>
        <p:spPr>
          <a:xfrm>
            <a:off x="9257720" y="2573074"/>
            <a:ext cx="2404508" cy="31881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948023" y="1617093"/>
            <a:ext cx="33347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solidFill>
                  <a:srgbClr val="C00000"/>
                </a:solidFill>
              </a:rPr>
              <a:t>Houve escorregamento da armadura na junta viga-pilar (próximo as luvas rosqueadas)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268746" y="2088213"/>
            <a:ext cx="136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&gt; 1,5 mm </a:t>
            </a:r>
          </a:p>
        </p:txBody>
      </p:sp>
    </p:spTree>
    <p:extLst>
      <p:ext uri="{BB962C8B-B14F-4D97-AF65-F5344CB8AC3E}">
        <p14:creationId xmlns:p14="http://schemas.microsoft.com/office/powerpoint/2010/main" val="19493467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169" y="1776703"/>
            <a:ext cx="6523285" cy="414563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128" y="1886701"/>
            <a:ext cx="3923117" cy="75021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62"/>
          <a:stretch/>
        </p:blipFill>
        <p:spPr bwMode="auto">
          <a:xfrm>
            <a:off x="8109187" y="3551199"/>
            <a:ext cx="3135058" cy="247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de Seta Reta 5"/>
          <p:cNvCxnSpPr/>
          <p:nvPr/>
        </p:nvCxnSpPr>
        <p:spPr>
          <a:xfrm flipV="1">
            <a:off x="6120581" y="4902676"/>
            <a:ext cx="2718102" cy="675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V="1">
            <a:off x="6120581" y="2298611"/>
            <a:ext cx="1200547" cy="1094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1055169" y="1068817"/>
            <a:ext cx="7338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Programa Experimental – Ligações Semi-Rígidas – NETPRE-UFSCar</a:t>
            </a:r>
          </a:p>
          <a:p>
            <a:r>
              <a:rPr lang="pt-BR" sz="2000" b="1" dirty="0"/>
              <a:t>Pesquisa de Mestrado – </a:t>
            </a:r>
            <a:r>
              <a:rPr lang="pt-BR" sz="2000" b="1" dirty="0" smtClean="0"/>
              <a:t>Luciana Paes de Barros (2017)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1059443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b="11673"/>
          <a:stretch/>
        </p:blipFill>
        <p:spPr>
          <a:xfrm>
            <a:off x="707923" y="1810842"/>
            <a:ext cx="6475278" cy="421889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15" y="1930947"/>
            <a:ext cx="3923117" cy="75021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8"/>
          <a:stretch/>
        </p:blipFill>
        <p:spPr bwMode="auto">
          <a:xfrm>
            <a:off x="7810283" y="3465770"/>
            <a:ext cx="3180779" cy="247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de Seta Reta 5"/>
          <p:cNvCxnSpPr/>
          <p:nvPr/>
        </p:nvCxnSpPr>
        <p:spPr>
          <a:xfrm flipV="1">
            <a:off x="5898159" y="4704735"/>
            <a:ext cx="1943528" cy="3956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>
            <a:endCxn id="3" idx="1"/>
          </p:cNvCxnSpPr>
          <p:nvPr/>
        </p:nvCxnSpPr>
        <p:spPr>
          <a:xfrm flipV="1">
            <a:off x="6120581" y="2306053"/>
            <a:ext cx="1318534" cy="3751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55169" y="1068817"/>
            <a:ext cx="7338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Programa Experimental – Ligações Semi-Rígidas – NETPRE-UFSCar</a:t>
            </a:r>
          </a:p>
          <a:p>
            <a:r>
              <a:rPr lang="pt-BR" sz="2000" b="1" dirty="0"/>
              <a:t>Pesquisa de Mestrado – </a:t>
            </a:r>
            <a:r>
              <a:rPr lang="pt-BR" sz="2000" b="1" dirty="0" smtClean="0"/>
              <a:t>Luciana Paes de Barros (2017)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669370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2811"/>
          <a:stretch/>
        </p:blipFill>
        <p:spPr>
          <a:xfrm>
            <a:off x="1694425" y="1868620"/>
            <a:ext cx="8414043" cy="445543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031958" y="1588168"/>
            <a:ext cx="3625516" cy="449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392839" y="1145266"/>
            <a:ext cx="1059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Estruturas Pré-moldadas contraventadas (UK &amp; FIB - Europa)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1371" b="49617"/>
          <a:stretch/>
        </p:blipFill>
        <p:spPr>
          <a:xfrm>
            <a:off x="377049" y="2302042"/>
            <a:ext cx="7257308" cy="30800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3342" t="49923" r="24138" b="1524"/>
          <a:stretch/>
        </p:blipFill>
        <p:spPr>
          <a:xfrm>
            <a:off x="7828950" y="2302042"/>
            <a:ext cx="3817617" cy="305602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08881" y="1028471"/>
            <a:ext cx="1018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Rigidez Secante – Expressão Simplificada NBR9062:2017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80313" y="1732550"/>
            <a:ext cx="453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Arial Narrow" panose="020B0606020202030204" pitchFamily="34" charset="0"/>
              </a:rPr>
              <a:t>Variação de </a:t>
            </a:r>
            <a:r>
              <a:rPr lang="pt-BR" sz="2400" b="1" i="1" dirty="0" smtClean="0">
                <a:latin typeface="Arial Narrow" panose="020B0606020202030204" pitchFamily="34" charset="0"/>
              </a:rPr>
              <a:t>k</a:t>
            </a:r>
            <a:endParaRPr lang="pt-BR" sz="20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156" y="1634921"/>
            <a:ext cx="9351689" cy="448651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Rigidez secante negativa – NBR9062:2017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9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Rigidez secante negativa – NBR9062:2017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741" y="1773071"/>
            <a:ext cx="8873230" cy="4274383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5694947" y="5438273"/>
            <a:ext cx="4838884" cy="73692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5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08881" y="1028471"/>
            <a:ext cx="91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Rigidez secante negativa – NBR9062:2017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127" y="1641668"/>
            <a:ext cx="8568801" cy="45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0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92839" y="1145266"/>
            <a:ext cx="10590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effectLst>
                  <a:outerShdw blurRad="50800" dist="38100" dir="5400000" algn="t" rotWithShape="0">
                    <a:prstClr val="black">
                      <a:alpha val="51000"/>
                    </a:prstClr>
                  </a:outerShdw>
                </a:effectLst>
                <a:cs typeface="Arial" panose="020B0604020202020204" pitchFamily="34" charset="0"/>
              </a:rPr>
              <a:t>Estruturas Pré-moldadas Deslocáveis (Ligações Articuladas)</a:t>
            </a:r>
            <a:endParaRPr lang="pt-BR" sz="3200" b="1" dirty="0">
              <a:effectLst>
                <a:outerShdw blurRad="50800" dist="38100" dir="5400000" algn="t" rotWithShape="0">
                  <a:prstClr val="black">
                    <a:alpha val="51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513" y="1860422"/>
            <a:ext cx="6662308" cy="41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4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952</Words>
  <Application>Microsoft Office PowerPoint</Application>
  <PresentationFormat>Widescreen</PresentationFormat>
  <Paragraphs>144</Paragraphs>
  <Slides>83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83</vt:i4>
      </vt:variant>
    </vt:vector>
  </HeadingPairs>
  <TitlesOfParts>
    <vt:vector size="90" baseType="lpstr">
      <vt:lpstr>Arial</vt:lpstr>
      <vt:lpstr>Arial Narrow</vt:lpstr>
      <vt:lpstr>Calibri</vt:lpstr>
      <vt:lpstr>Calibri Light</vt:lpstr>
      <vt:lpstr>Symbol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Marcelo</dc:creator>
  <cp:lastModifiedBy>Claudia</cp:lastModifiedBy>
  <cp:revision>94</cp:revision>
  <dcterms:created xsi:type="dcterms:W3CDTF">2017-04-11T01:27:48Z</dcterms:created>
  <dcterms:modified xsi:type="dcterms:W3CDTF">2017-06-06T13:27:56Z</dcterms:modified>
</cp:coreProperties>
</file>