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52"/>
  </p:notesMasterIdLst>
  <p:sldIdLst>
    <p:sldId id="256" r:id="rId3"/>
    <p:sldId id="327" r:id="rId4"/>
    <p:sldId id="329" r:id="rId5"/>
    <p:sldId id="339" r:id="rId6"/>
    <p:sldId id="263" r:id="rId7"/>
    <p:sldId id="278" r:id="rId8"/>
    <p:sldId id="315" r:id="rId9"/>
    <p:sldId id="331" r:id="rId10"/>
    <p:sldId id="332" r:id="rId11"/>
    <p:sldId id="279" r:id="rId12"/>
    <p:sldId id="336" r:id="rId13"/>
    <p:sldId id="333" r:id="rId14"/>
    <p:sldId id="259" r:id="rId15"/>
    <p:sldId id="260" r:id="rId16"/>
    <p:sldId id="261" r:id="rId17"/>
    <p:sldId id="308" r:id="rId18"/>
    <p:sldId id="262" r:id="rId19"/>
    <p:sldId id="307" r:id="rId20"/>
    <p:sldId id="264" r:id="rId21"/>
    <p:sldId id="283" r:id="rId22"/>
    <p:sldId id="284" r:id="rId23"/>
    <p:sldId id="286" r:id="rId24"/>
    <p:sldId id="321" r:id="rId25"/>
    <p:sldId id="319" r:id="rId26"/>
    <p:sldId id="334" r:id="rId27"/>
    <p:sldId id="265" r:id="rId28"/>
    <p:sldId id="272" r:id="rId29"/>
    <p:sldId id="309" r:id="rId30"/>
    <p:sldId id="267" r:id="rId31"/>
    <p:sldId id="266" r:id="rId32"/>
    <p:sldId id="310" r:id="rId33"/>
    <p:sldId id="311" r:id="rId34"/>
    <p:sldId id="312" r:id="rId35"/>
    <p:sldId id="268" r:id="rId36"/>
    <p:sldId id="322" r:id="rId37"/>
    <p:sldId id="289" r:id="rId38"/>
    <p:sldId id="291" r:id="rId39"/>
    <p:sldId id="324" r:id="rId40"/>
    <p:sldId id="325" r:id="rId41"/>
    <p:sldId id="323" r:id="rId42"/>
    <p:sldId id="335" r:id="rId43"/>
    <p:sldId id="270" r:id="rId44"/>
    <p:sldId id="271" r:id="rId45"/>
    <p:sldId id="274" r:id="rId46"/>
    <p:sldId id="273" r:id="rId47"/>
    <p:sldId id="275" r:id="rId48"/>
    <p:sldId id="313" r:id="rId49"/>
    <p:sldId id="314" r:id="rId50"/>
    <p:sldId id="330" r:id="rId5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212" autoAdjust="0"/>
    <p:restoredTop sz="94660"/>
  </p:normalViewPr>
  <p:slideViewPr>
    <p:cSldViewPr>
      <p:cViewPr varScale="1">
        <p:scale>
          <a:sx n="72" d="100"/>
          <a:sy n="72" d="100"/>
        </p:scale>
        <p:origin x="408" y="9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37E4EC-A035-4F76-8623-887053F5B3FF}" type="datetimeFigureOut">
              <a:rPr lang="pt-BR" smtClean="0"/>
              <a:t>28/11/2019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9C2A2C-8A6A-4DAE-9CBF-739C963A87A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8338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9"/>
            <a:ext cx="103632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0AA7B-A8C9-4822-AD70-3D946C45BA40}" type="datetimeFigureOut">
              <a:rPr lang="pt-BR" smtClean="0"/>
              <a:t>28/11/2019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4EE8-7D7A-44C1-8ECB-3927A87B4CB5}" type="slidenum">
              <a:rPr lang="pt-BR" smtClean="0"/>
              <a:t>‹nº›</a:t>
            </a:fld>
            <a:endParaRPr lang="pt-BR"/>
          </a:p>
        </p:txBody>
      </p:sp>
      <p:pic>
        <p:nvPicPr>
          <p:cNvPr id="8" name="Imagem 7" descr="Tela de computador com texto preto sobre fundo branco&#10;&#10;Descrição gerada automaticamente">
            <a:extLst>
              <a:ext uri="{FF2B5EF4-FFF2-40B4-BE49-F238E27FC236}">
                <a16:creationId xmlns:a16="http://schemas.microsoft.com/office/drawing/2014/main" id="{FD504957-9C4A-4E4F-9A0C-04AD27090A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0061"/>
            <a:ext cx="12192000" cy="6968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566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0AA7B-A8C9-4822-AD70-3D946C45BA40}" type="datetimeFigureOut">
              <a:rPr lang="pt-BR" smtClean="0"/>
              <a:t>28/11/2019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4EE8-7D7A-44C1-8ECB-3927A87B4C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2461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7432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42"/>
            <a:ext cx="80264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0AA7B-A8C9-4822-AD70-3D946C45BA40}" type="datetimeFigureOut">
              <a:rPr lang="pt-BR" smtClean="0"/>
              <a:t>28/11/2019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4EE8-7D7A-44C1-8ECB-3927A87B4C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49154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C8656C-A1CD-414F-8B48-EA0E218EFE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EC3F27D-B242-494A-9288-984478423F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44FD5D1-A303-479A-98CC-05706C90C9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49C10-5405-4825-A973-BBBC6CEB4D3B}" type="datetimeFigureOut">
              <a:rPr lang="pt-BR" smtClean="0"/>
              <a:t>28/11/2019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7001B6F-5B2C-4CA5-8305-852F233102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F6FE877-AF8F-494B-A237-3F4C902A8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66A23-DA10-4B58-B603-D7C0548E4C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02527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821B4D-D659-4941-9AC5-CF61B6F33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F69F23B-1B38-42A1-ADCC-F30C789502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CDFB232-CC2E-453F-AD2B-E3DAC060A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49C10-5405-4825-A973-BBBC6CEB4D3B}" type="datetimeFigureOut">
              <a:rPr lang="pt-BR" smtClean="0"/>
              <a:t>28/11/2019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92EF5FE-5CDC-4C68-80FA-CEFD42434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AD4A0AD-5D66-4337-B6C4-20A2C6FC7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66A23-DA10-4B58-B603-D7C0548E4C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21146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E7C50B-4685-4F2B-8192-37FB2715C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1158A06-1919-4F54-AB0D-597F6FC3F4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274812F-71CD-49BD-9EA7-CFFC6FAE4F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49C10-5405-4825-A973-BBBC6CEB4D3B}" type="datetimeFigureOut">
              <a:rPr lang="pt-BR" smtClean="0"/>
              <a:t>28/11/2019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29D06E2-C772-4B80-946A-570140D89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E5320A0-8701-48CE-B5EE-615FCA5F3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66A23-DA10-4B58-B603-D7C0548E4C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76425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BF86A6-6F13-4755-8F7E-DBC162F649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8D1BA82-AC7F-4F15-8F42-EC5A490B24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5F4E502-6284-487E-8260-55EC1FED97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6F82908-6210-4D31-A787-D4763F075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49C10-5405-4825-A973-BBBC6CEB4D3B}" type="datetimeFigureOut">
              <a:rPr lang="pt-BR" smtClean="0"/>
              <a:t>28/11/2019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12B2D58-93D9-4F7A-95CE-6CD3C4720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E547EDE-70C1-492F-B855-C70429E6C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66A23-DA10-4B58-B603-D7C0548E4C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70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AC593E-0DE7-4C6A-BD82-D27ADB339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F49AC94-C28D-4A0E-939A-E24894AFCC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E15EE65-23D0-4DED-B126-B6E72B2DF7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2249C5EE-C0FC-46A5-B1BF-1362BC1DCF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2AD9122-E41C-471B-910A-39578AAAEC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A7E45B28-D4BC-4BB4-B2F4-66F535998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49C10-5405-4825-A973-BBBC6CEB4D3B}" type="datetimeFigureOut">
              <a:rPr lang="pt-BR" smtClean="0"/>
              <a:t>28/11/2019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450B6526-E2C9-4EC9-ADFA-4C2E32344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3447E55-4E61-4B92-95A0-54CEF5F69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66A23-DA10-4B58-B603-D7C0548E4C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664977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6799B3-D939-4D86-B3F8-AB10E6C28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78AE2A58-CB05-4CD9-ACA0-CD8EF08483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49C10-5405-4825-A973-BBBC6CEB4D3B}" type="datetimeFigureOut">
              <a:rPr lang="pt-BR" smtClean="0"/>
              <a:t>28/11/2019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7B7CE00E-9B9B-4E78-B527-DC7EE57EA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0FC8864-DC5C-4091-8F43-107AD7F42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66A23-DA10-4B58-B603-D7C0548E4C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89617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6FCC9F21-31FE-41BA-84FD-79B01A090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49C10-5405-4825-A973-BBBC6CEB4D3B}" type="datetimeFigureOut">
              <a:rPr lang="pt-BR" smtClean="0"/>
              <a:t>28/11/2019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208A39AC-59FE-45CC-B99B-E62AAB981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68641C3-B13E-4731-AC3E-1D06A56BB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66A23-DA10-4B58-B603-D7C0548E4C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34220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084EA4-EE17-4283-AB05-9AE88A3FB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59062C3-DE87-44CA-AA62-69939C095C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6621075-B695-4965-B57A-32A7823444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10C7AF9-72E3-4DC5-8870-F746D043FB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49C10-5405-4825-A973-BBBC6CEB4D3B}" type="datetimeFigureOut">
              <a:rPr lang="pt-BR" smtClean="0"/>
              <a:t>28/11/2019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276AB0F-9F2D-404C-997A-5F8BED1371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1AD6777-0F54-4710-8523-0D06662EC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66A23-DA10-4B58-B603-D7C0548E4C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9148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0AA7B-A8C9-4822-AD70-3D946C45BA40}" type="datetimeFigureOut">
              <a:rPr lang="pt-BR" smtClean="0"/>
              <a:t>28/11/2019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4EE8-7D7A-44C1-8ECB-3927A87B4C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98274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8F63E3-C52F-49A7-884B-020A6A9DF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C0AB3D40-5A17-4DB8-94C7-AF8B96A55A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B9465BC-CB6C-4588-8EFB-74904728D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AD58AEC-98C0-4AF7-A313-3232B3A92E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49C10-5405-4825-A973-BBBC6CEB4D3B}" type="datetimeFigureOut">
              <a:rPr lang="pt-BR" smtClean="0"/>
              <a:t>28/11/2019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4CB4EF2-59A6-4E00-85DC-7E2EF50AE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35B689F-7D81-4137-BB5D-518403BCD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66A23-DA10-4B58-B603-D7C0548E4C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85906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DDF551-4532-41DE-8EE4-0B11F459D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34AD709-7E34-4BFD-B417-5BB2D1F791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6932E7B-2F63-4DCD-B9E3-D4F8D9D620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49C10-5405-4825-A973-BBBC6CEB4D3B}" type="datetimeFigureOut">
              <a:rPr lang="pt-BR" smtClean="0"/>
              <a:t>28/11/2019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EA7B166-58B8-403E-9F80-10746D766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1AA30D4-FD26-4BDF-8D74-A5AACE9D0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66A23-DA10-4B58-B603-D7C0548E4C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57097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E87E8A5-BAA3-4D96-AF17-8DF22737FB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FB7A0EE-AC67-4058-92CA-9D1ED8A474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FB96D63-191A-43D6-8D22-98FF8F0BF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49C10-5405-4825-A973-BBBC6CEB4D3B}" type="datetimeFigureOut">
              <a:rPr lang="pt-BR" smtClean="0"/>
              <a:t>28/11/2019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1BF73E8-9306-499C-BDC2-85977F4C8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FF36DEC-1999-4986-9CAF-D996FDCFF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66A23-DA10-4B58-B603-D7C0548E4C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8322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4"/>
            <a:ext cx="103632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0AA7B-A8C9-4822-AD70-3D946C45BA40}" type="datetimeFigureOut">
              <a:rPr lang="pt-BR" smtClean="0"/>
              <a:t>28/11/2019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4EE8-7D7A-44C1-8ECB-3927A87B4C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7351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600204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0AA7B-A8C9-4822-AD70-3D946C45BA40}" type="datetimeFigureOut">
              <a:rPr lang="pt-BR" smtClean="0"/>
              <a:t>28/11/2019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4EE8-7D7A-44C1-8ECB-3927A87B4C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5476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0AA7B-A8C9-4822-AD70-3D946C45BA40}" type="datetimeFigureOut">
              <a:rPr lang="pt-BR" smtClean="0"/>
              <a:t>28/11/2019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4EE8-7D7A-44C1-8ECB-3927A87B4C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4108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0AA7B-A8C9-4822-AD70-3D946C45BA40}" type="datetimeFigureOut">
              <a:rPr lang="pt-BR" smtClean="0"/>
              <a:t>28/11/2019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4EE8-7D7A-44C1-8ECB-3927A87B4C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7680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0AA7B-A8C9-4822-AD70-3D946C45BA40}" type="datetimeFigureOut">
              <a:rPr lang="pt-BR" smtClean="0"/>
              <a:t>28/11/2019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4EE8-7D7A-44C1-8ECB-3927A87B4C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9752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273054"/>
            <a:ext cx="6815667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1" y="1435103"/>
            <a:ext cx="4011084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0AA7B-A8C9-4822-AD70-3D946C45BA40}" type="datetimeFigureOut">
              <a:rPr lang="pt-BR" smtClean="0"/>
              <a:t>28/11/2019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4EE8-7D7A-44C1-8ECB-3927A87B4C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7551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0AA7B-A8C9-4822-AD70-3D946C45BA40}" type="datetimeFigureOut">
              <a:rPr lang="pt-BR" smtClean="0"/>
              <a:t>28/11/2019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4EE8-7D7A-44C1-8ECB-3927A87B4C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7165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600204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D0AA7B-A8C9-4822-AD70-3D946C45BA40}" type="datetimeFigureOut">
              <a:rPr lang="pt-BR" smtClean="0"/>
              <a:t>28/11/2019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165600" y="6356354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737600" y="6356354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CD4EE8-7D7A-44C1-8ECB-3927A87B4CB5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Imagem 6" descr="Tela de computador com texto preto sobre fundo branco&#10;&#10;Descrição gerada automaticamente">
            <a:extLst>
              <a:ext uri="{FF2B5EF4-FFF2-40B4-BE49-F238E27FC236}">
                <a16:creationId xmlns:a16="http://schemas.microsoft.com/office/drawing/2014/main" id="{BE6B920A-2052-4B3E-991F-7AD78B6A246D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0061"/>
            <a:ext cx="12192000" cy="6968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480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B098FCA6-9149-476D-885F-DDFB98EB6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A4F06B4-DAA2-4B1C-9E54-9BCFFDF2E2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FCB0CC5-5D23-4C89-BA74-F684F85B73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D49C10-5405-4825-A973-BBBC6CEB4D3B}" type="datetimeFigureOut">
              <a:rPr lang="pt-BR" smtClean="0"/>
              <a:t>28/11/2019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C6D8258-33E5-4AAB-98FA-ECC2D3AE39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3A680A8-F2E2-4C99-A158-64E268CDC9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366A23-DA10-4B58-B603-D7C0548E4C2F}" type="slidenum">
              <a:rPr lang="pt-BR" smtClean="0"/>
              <a:t>‹nº›</a:t>
            </a:fld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DCC5070E-2E9C-42E0-9CA4-41180FF6D3F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77000"/>
            <a:ext cx="12192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234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Uma imagem contendo desenho, mesa&#10;&#10;Descrição gerada automaticamente">
            <a:extLst>
              <a:ext uri="{FF2B5EF4-FFF2-40B4-BE49-F238E27FC236}">
                <a16:creationId xmlns:a16="http://schemas.microsoft.com/office/drawing/2014/main" id="{4D3D7147-3A1F-481A-88FE-CC992CB2E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9392"/>
            <a:ext cx="12192000" cy="6985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349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Prédio em construção&#10;&#10;Descrição gerada automaticamente">
            <a:extLst>
              <a:ext uri="{FF2B5EF4-FFF2-40B4-BE49-F238E27FC236}">
                <a16:creationId xmlns:a16="http://schemas.microsoft.com/office/drawing/2014/main" id="{335EAB6C-59A6-4736-B198-A8124C4D6C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3864" y="764704"/>
            <a:ext cx="8544272" cy="4806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0944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FBC09DE4-8B34-4243-98DB-9885C1D59A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9616" y="332656"/>
            <a:ext cx="6912768" cy="5796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9443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69035498-B3C9-494C-9FC4-5BEBF82E7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3552" y="2960948"/>
            <a:ext cx="7819079" cy="936104"/>
          </a:xfrm>
        </p:spPr>
        <p:txBody>
          <a:bodyPr>
            <a:noAutofit/>
          </a:bodyPr>
          <a:lstStyle/>
          <a:p>
            <a:r>
              <a:rPr lang="pt-BR" sz="6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Neue MediumCond" pitchFamily="34" charset="0"/>
              </a:rPr>
              <a:t>CATEGORIA EDIFICAÇÕES</a:t>
            </a:r>
            <a:endParaRPr lang="pt-BR" sz="6000" dirty="0">
              <a:solidFill>
                <a:schemeClr val="tx1">
                  <a:lumMod val="50000"/>
                  <a:lumOff val="50000"/>
                </a:schemeClr>
              </a:solidFill>
              <a:latin typeface="HelveticaNeue MediumCond" pitchFamily="34" charset="0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5F27F1C4-B328-4609-A6E8-DC91ED7EF9A4}"/>
              </a:ext>
            </a:extLst>
          </p:cNvPr>
          <p:cNvSpPr txBox="1">
            <a:spLocks/>
          </p:cNvSpPr>
          <p:nvPr/>
        </p:nvSpPr>
        <p:spPr>
          <a:xfrm>
            <a:off x="2186460" y="1844824"/>
            <a:ext cx="7819079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5400" b="1" dirty="0">
                <a:solidFill>
                  <a:srgbClr val="00B050"/>
                </a:solidFill>
                <a:latin typeface="HelveticaNeue MediumCond" pitchFamily="34" charset="0"/>
              </a:rPr>
              <a:t>OBRA VENCEDORA</a:t>
            </a:r>
          </a:p>
        </p:txBody>
      </p:sp>
    </p:spTree>
    <p:extLst>
      <p:ext uri="{BB962C8B-B14F-4D97-AF65-F5344CB8AC3E}">
        <p14:creationId xmlns:p14="http://schemas.microsoft.com/office/powerpoint/2010/main" val="1020091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2381377" y="2780928"/>
            <a:ext cx="7429246" cy="1296144"/>
          </a:xfrm>
          <a:prstGeom prst="rect">
            <a:avLst/>
          </a:prstGeom>
        </p:spPr>
        <p:txBody>
          <a:bodyPr vert="horz" lIns="68580" tIns="34290" rIns="68580" bIns="3429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00" b="1" dirty="0">
                <a:solidFill>
                  <a:srgbClr val="00B050"/>
                </a:solidFill>
                <a:latin typeface="HelveticaNeue MediumCond" pitchFamily="34" charset="0"/>
              </a:rPr>
              <a:t>ROYCE CONNECT III</a:t>
            </a:r>
          </a:p>
          <a:p>
            <a:r>
              <a:rPr lang="pt-BR" sz="3500" dirty="0"/>
              <a:t>(Santo André/SP)</a:t>
            </a:r>
          </a:p>
        </p:txBody>
      </p:sp>
    </p:spTree>
    <p:extLst>
      <p:ext uri="{BB962C8B-B14F-4D97-AF65-F5344CB8AC3E}">
        <p14:creationId xmlns:p14="http://schemas.microsoft.com/office/powerpoint/2010/main" val="3581487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4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2381251" y="2024844"/>
            <a:ext cx="7433541" cy="189021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2400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A9FA0188-25A6-4AEB-BFEE-071FF9B931FE}"/>
              </a:ext>
            </a:extLst>
          </p:cNvPr>
          <p:cNvSpPr txBox="1"/>
          <p:nvPr/>
        </p:nvSpPr>
        <p:spPr>
          <a:xfrm>
            <a:off x="1698129" y="2708920"/>
            <a:ext cx="8970213" cy="15927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latin typeface="+mj-lt"/>
                <a:ea typeface="+mj-ea"/>
                <a:cs typeface="+mj-cs"/>
              </a:rPr>
              <a:t>Empresa: </a:t>
            </a:r>
            <a:r>
              <a:rPr lang="pt-BR" sz="2800" b="1" dirty="0">
                <a:latin typeface="+mj-lt"/>
                <a:ea typeface="+mj-ea"/>
                <a:cs typeface="+mj-cs"/>
              </a:rPr>
              <a:t>LEONARDI CONSTRUÇÃO INDUSTRIALIZADA LTDA</a:t>
            </a:r>
          </a:p>
          <a:p>
            <a:r>
              <a:rPr lang="pt-BR" sz="2800" dirty="0">
                <a:latin typeface="+mj-lt"/>
                <a:ea typeface="+mj-ea"/>
                <a:cs typeface="+mj-cs"/>
              </a:rPr>
              <a:t>Arquiteto: </a:t>
            </a:r>
            <a:r>
              <a:rPr lang="pt-BR" sz="2800" b="1" dirty="0">
                <a:latin typeface="+mj-lt"/>
                <a:ea typeface="+mj-ea"/>
                <a:cs typeface="+mj-cs"/>
              </a:rPr>
              <a:t>Fabio Vital</a:t>
            </a:r>
          </a:p>
          <a:p>
            <a:r>
              <a:rPr lang="pt-BR" sz="2800" dirty="0">
                <a:latin typeface="+mj-lt"/>
                <a:ea typeface="+mj-ea"/>
                <a:cs typeface="+mj-cs"/>
              </a:rPr>
              <a:t>Projeto Estrutural: </a:t>
            </a:r>
            <a:r>
              <a:rPr lang="pt-BR" sz="2800" b="1" dirty="0">
                <a:latin typeface="+mj-lt"/>
                <a:ea typeface="+mj-ea"/>
                <a:cs typeface="+mj-cs"/>
              </a:rPr>
              <a:t>Flávio </a:t>
            </a:r>
            <a:r>
              <a:rPr lang="pt-BR" sz="2800" b="1" dirty="0" err="1">
                <a:latin typeface="+mj-lt"/>
                <a:ea typeface="+mj-ea"/>
                <a:cs typeface="+mj-cs"/>
              </a:rPr>
              <a:t>Isaia</a:t>
            </a:r>
            <a:endParaRPr lang="pt-BR" sz="2800" b="1" dirty="0">
              <a:latin typeface="+mj-lt"/>
              <a:ea typeface="+mj-ea"/>
              <a:cs typeface="+mj-cs"/>
            </a:endParaRPr>
          </a:p>
          <a:p>
            <a:endParaRPr lang="pt-BR" sz="1350" dirty="0"/>
          </a:p>
        </p:txBody>
      </p:sp>
    </p:spTree>
    <p:extLst>
      <p:ext uri="{BB962C8B-B14F-4D97-AF65-F5344CB8AC3E}">
        <p14:creationId xmlns:p14="http://schemas.microsoft.com/office/powerpoint/2010/main" val="2738755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ntendo estrada, grama, rodovia, caminhão&#10;&#10;Descrição gerada automaticamente">
            <a:extLst>
              <a:ext uri="{FF2B5EF4-FFF2-40B4-BE49-F238E27FC236}">
                <a16:creationId xmlns:a16="http://schemas.microsoft.com/office/drawing/2014/main" id="{7083C278-3292-4902-99BE-A3B2B72856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3151" y="764704"/>
            <a:ext cx="8205698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2627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Uma imagem contendo ao ar livre, edifício, grande, velho&#10;&#10;Descrição gerada automaticamente">
            <a:extLst>
              <a:ext uri="{FF2B5EF4-FFF2-40B4-BE49-F238E27FC236}">
                <a16:creationId xmlns:a16="http://schemas.microsoft.com/office/drawing/2014/main" id="{0EBA6561-5A2E-4BE6-B9D6-D513BD8024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1679" y="404664"/>
            <a:ext cx="7188642" cy="5394999"/>
          </a:xfrm>
        </p:spPr>
      </p:pic>
    </p:spTree>
    <p:extLst>
      <p:ext uri="{BB962C8B-B14F-4D97-AF65-F5344CB8AC3E}">
        <p14:creationId xmlns:p14="http://schemas.microsoft.com/office/powerpoint/2010/main" val="37293923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ntendo ao ar livre, grama, edifício, pista&#10;&#10;Descrição gerada automaticamente">
            <a:extLst>
              <a:ext uri="{FF2B5EF4-FFF2-40B4-BE49-F238E27FC236}">
                <a16:creationId xmlns:a16="http://schemas.microsoft.com/office/drawing/2014/main" id="{0EC763D3-9602-41E6-83A3-A5E275338F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9616" y="548680"/>
            <a:ext cx="6912768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6581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ntendo edifício, grande, área, tijolo&#10;&#10;Descrição gerada automaticamente">
            <a:extLst>
              <a:ext uri="{FF2B5EF4-FFF2-40B4-BE49-F238E27FC236}">
                <a16:creationId xmlns:a16="http://schemas.microsoft.com/office/drawing/2014/main" id="{CD7CBEFA-9937-4CCD-9DBD-BDDEA37639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724" y="764704"/>
            <a:ext cx="8016552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7965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19536" y="2780928"/>
            <a:ext cx="8064896" cy="1296144"/>
          </a:xfrm>
        </p:spPr>
        <p:txBody>
          <a:bodyPr>
            <a:noAutofit/>
          </a:bodyPr>
          <a:lstStyle/>
          <a:p>
            <a:br>
              <a:rPr lang="pt-BR" sz="3600" b="1" dirty="0">
                <a:solidFill>
                  <a:schemeClr val="bg1">
                    <a:lumMod val="50000"/>
                  </a:schemeClr>
                </a:solidFill>
                <a:latin typeface="HelveticaNeue MediumCond" pitchFamily="34" charset="0"/>
              </a:rPr>
            </a:br>
            <a:r>
              <a:rPr lang="pt-BR" sz="5400" b="1" dirty="0">
                <a:solidFill>
                  <a:schemeClr val="bg1">
                    <a:lumMod val="50000"/>
                  </a:schemeClr>
                </a:solidFill>
                <a:latin typeface="HelveticaNeue MediumCond" pitchFamily="34" charset="0"/>
              </a:rPr>
              <a:t>CATEGORIA</a:t>
            </a:r>
            <a:r>
              <a:rPr lang="pt-BR" sz="3600" b="1" dirty="0">
                <a:solidFill>
                  <a:schemeClr val="bg1">
                    <a:lumMod val="50000"/>
                  </a:schemeClr>
                </a:solidFill>
                <a:latin typeface="HelveticaNeue MediumCond" pitchFamily="34" charset="0"/>
              </a:rPr>
              <a:t> </a:t>
            </a:r>
            <a:r>
              <a:rPr lang="pt-BR" sz="5400" b="1" dirty="0">
                <a:solidFill>
                  <a:schemeClr val="bg1">
                    <a:lumMod val="50000"/>
                  </a:schemeClr>
                </a:solidFill>
                <a:latin typeface="HelveticaNeue MediumCond" pitchFamily="34" charset="0"/>
              </a:rPr>
              <a:t>INFRAESTRUTURA</a:t>
            </a:r>
            <a:br>
              <a:rPr lang="pt-BR" sz="3200" dirty="0">
                <a:solidFill>
                  <a:schemeClr val="bg1">
                    <a:lumMod val="50000"/>
                  </a:schemeClr>
                </a:solidFill>
              </a:rPr>
            </a:br>
            <a:endParaRPr lang="pt-BR" sz="3600" dirty="0">
              <a:solidFill>
                <a:schemeClr val="bg1">
                  <a:lumMod val="50000"/>
                </a:schemeClr>
              </a:solidFill>
              <a:latin typeface="HelveticaNeue MediumCond" pitchFamily="34" charset="0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CF6B1FEE-6B08-4F42-BFDB-9DE7632254CA}"/>
              </a:ext>
            </a:extLst>
          </p:cNvPr>
          <p:cNvSpPr txBox="1">
            <a:spLocks/>
          </p:cNvSpPr>
          <p:nvPr/>
        </p:nvSpPr>
        <p:spPr>
          <a:xfrm>
            <a:off x="2042444" y="1700808"/>
            <a:ext cx="7819079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5400" b="1" dirty="0">
                <a:solidFill>
                  <a:srgbClr val="00B050"/>
                </a:solidFill>
                <a:latin typeface="HelveticaNeue MediumCond" pitchFamily="34" charset="0"/>
              </a:rPr>
              <a:t>MENÇÃO HONROSA</a:t>
            </a:r>
          </a:p>
        </p:txBody>
      </p:sp>
    </p:spTree>
    <p:extLst>
      <p:ext uri="{BB962C8B-B14F-4D97-AF65-F5344CB8AC3E}">
        <p14:creationId xmlns:p14="http://schemas.microsoft.com/office/powerpoint/2010/main" val="3801052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Uma imagem contendo animal&#10;&#10;Descrição gerada automaticamente">
            <a:extLst>
              <a:ext uri="{FF2B5EF4-FFF2-40B4-BE49-F238E27FC236}">
                <a16:creationId xmlns:a16="http://schemas.microsoft.com/office/drawing/2014/main" id="{3DE6FC9D-FD61-4AA3-BBDE-07C6F264CA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1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5882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1826484" y="2204864"/>
            <a:ext cx="8539031" cy="261029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00" b="1" dirty="0">
                <a:solidFill>
                  <a:srgbClr val="00B050"/>
                </a:solidFill>
                <a:latin typeface="HelveticaNeue MediumCond" pitchFamily="34" charset="0"/>
              </a:rPr>
              <a:t>Praças de Pedágio SP 255 e SP 318</a:t>
            </a:r>
          </a:p>
          <a:p>
            <a:r>
              <a:rPr lang="pt-BR" sz="3500" dirty="0"/>
              <a:t>(Coronel Macedo a São Carlos/SP)</a:t>
            </a:r>
          </a:p>
          <a:p>
            <a:endParaRPr lang="pt-BR" sz="2400" dirty="0">
              <a:solidFill>
                <a:srgbClr val="00B050"/>
              </a:solidFill>
              <a:latin typeface="HelveticaNeue MediumCon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575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4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2135560" y="1988840"/>
            <a:ext cx="7433541" cy="318635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800" dirty="0"/>
              <a:t>Empresa: </a:t>
            </a:r>
            <a:r>
              <a:rPr lang="pt-BR" sz="2800" b="1" dirty="0"/>
              <a:t>TRANENGE CONSTRUÇÕES LTDA</a:t>
            </a:r>
          </a:p>
          <a:p>
            <a:pPr algn="l"/>
            <a:r>
              <a:rPr lang="pt-BR" sz="2800" dirty="0"/>
              <a:t>Projeto Estrutural:  </a:t>
            </a:r>
            <a:r>
              <a:rPr lang="pt-BR" sz="2800" b="1" dirty="0"/>
              <a:t>Luiz Fernando de Almeida</a:t>
            </a:r>
          </a:p>
          <a:p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4167706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Estrada com carros&#10;&#10;Descrição gerada automaticamente">
            <a:extLst>
              <a:ext uri="{FF2B5EF4-FFF2-40B4-BE49-F238E27FC236}">
                <a16:creationId xmlns:a16="http://schemas.microsoft.com/office/drawing/2014/main" id="{817C989E-C4E9-487D-B7DA-376F14A537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4784" y="620688"/>
            <a:ext cx="6822432" cy="5116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5848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Espaço Reservado para Conteúdo 13" descr="Uma imagem contendo edifício, amarelo, laranja, homem&#10;&#10;Descrição gerada automaticamente">
            <a:extLst>
              <a:ext uri="{FF2B5EF4-FFF2-40B4-BE49-F238E27FC236}">
                <a16:creationId xmlns:a16="http://schemas.microsoft.com/office/drawing/2014/main" id="{A7C3AF9F-30E4-4CB4-B9B5-B61D7AF78D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496" y="1124744"/>
            <a:ext cx="9199143" cy="4470208"/>
          </a:xfrm>
        </p:spPr>
      </p:pic>
    </p:spTree>
    <p:extLst>
      <p:ext uri="{BB962C8B-B14F-4D97-AF65-F5344CB8AC3E}">
        <p14:creationId xmlns:p14="http://schemas.microsoft.com/office/powerpoint/2010/main" val="7989046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Espaço Reservado para Conteúdo 9" descr="Rodovia com carros&#10;&#10;Descrição gerada automaticamente">
            <a:extLst>
              <a:ext uri="{FF2B5EF4-FFF2-40B4-BE49-F238E27FC236}">
                <a16:creationId xmlns:a16="http://schemas.microsoft.com/office/drawing/2014/main" id="{216E166E-5064-44CB-83F0-BA016FC115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1547" y="813648"/>
            <a:ext cx="6968905" cy="5230703"/>
          </a:xfrm>
        </p:spPr>
      </p:pic>
    </p:spTree>
    <p:extLst>
      <p:ext uri="{BB962C8B-B14F-4D97-AF65-F5344CB8AC3E}">
        <p14:creationId xmlns:p14="http://schemas.microsoft.com/office/powerpoint/2010/main" val="366627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BC078294-A771-4A6D-BE3D-2A4D4F960206}"/>
              </a:ext>
            </a:extLst>
          </p:cNvPr>
          <p:cNvSpPr txBox="1">
            <a:spLocks/>
          </p:cNvSpPr>
          <p:nvPr/>
        </p:nvSpPr>
        <p:spPr>
          <a:xfrm>
            <a:off x="1343472" y="2960948"/>
            <a:ext cx="9217024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6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Neue MediumCond" pitchFamily="34" charset="0"/>
              </a:rPr>
              <a:t>CATEGORIA INFRAESTRUTURA</a:t>
            </a:r>
            <a:endParaRPr lang="pt-BR" sz="6000" dirty="0">
              <a:solidFill>
                <a:schemeClr val="tx1">
                  <a:lumMod val="50000"/>
                  <a:lumOff val="50000"/>
                </a:schemeClr>
              </a:solidFill>
              <a:latin typeface="HelveticaNeue MediumCond" pitchFamily="34" charset="0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A8E5F276-568D-4FD4-A9EF-2AB07A502451}"/>
              </a:ext>
            </a:extLst>
          </p:cNvPr>
          <p:cNvSpPr txBox="1">
            <a:spLocks/>
          </p:cNvSpPr>
          <p:nvPr/>
        </p:nvSpPr>
        <p:spPr>
          <a:xfrm>
            <a:off x="1991544" y="1772816"/>
            <a:ext cx="7819079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5400" b="1" dirty="0">
                <a:solidFill>
                  <a:srgbClr val="00B050"/>
                </a:solidFill>
                <a:latin typeface="HelveticaNeue MediumCond" pitchFamily="34" charset="0"/>
              </a:rPr>
              <a:t>OBRA VENCEDORA</a:t>
            </a:r>
          </a:p>
        </p:txBody>
      </p:sp>
    </p:spTree>
    <p:extLst>
      <p:ext uri="{BB962C8B-B14F-4D97-AF65-F5344CB8AC3E}">
        <p14:creationId xmlns:p14="http://schemas.microsoft.com/office/powerpoint/2010/main" val="759304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2381377" y="2780928"/>
            <a:ext cx="7429246" cy="129614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00" b="1" dirty="0">
                <a:solidFill>
                  <a:srgbClr val="00B050"/>
                </a:solidFill>
                <a:latin typeface="HelveticaNeue MediumCond" pitchFamily="34" charset="0"/>
              </a:rPr>
              <a:t>ARENA PETRY</a:t>
            </a:r>
          </a:p>
          <a:p>
            <a:r>
              <a:rPr lang="pt-BR" sz="3500" dirty="0"/>
              <a:t>(São José – Florianópolis/SC)</a:t>
            </a:r>
          </a:p>
        </p:txBody>
      </p:sp>
    </p:spTree>
    <p:extLst>
      <p:ext uri="{BB962C8B-B14F-4D97-AF65-F5344CB8AC3E}">
        <p14:creationId xmlns:p14="http://schemas.microsoft.com/office/powerpoint/2010/main" val="2925428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4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1919537" y="1916832"/>
            <a:ext cx="7893234" cy="318635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800" dirty="0"/>
              <a:t>Empresa: </a:t>
            </a:r>
            <a:r>
              <a:rPr lang="pt-BR" sz="2800" b="1" dirty="0"/>
              <a:t>PROAÇO INDÚSTRIA METALÚRGICA S/A</a:t>
            </a:r>
          </a:p>
          <a:p>
            <a:pPr algn="l"/>
            <a:r>
              <a:rPr lang="pt-BR" sz="2800" dirty="0"/>
              <a:t>Arquiteto: </a:t>
            </a:r>
            <a:r>
              <a:rPr lang="pt-BR" sz="2800" b="1" dirty="0"/>
              <a:t>Luiz Octavio Almeida de Oliveira</a:t>
            </a:r>
          </a:p>
          <a:p>
            <a:pPr algn="l"/>
            <a:r>
              <a:rPr lang="pt-BR" sz="2800" dirty="0"/>
              <a:t>Projeto Estrutural: </a:t>
            </a:r>
            <a:r>
              <a:rPr lang="pt-BR" sz="2800" b="1" dirty="0"/>
              <a:t>Fernando </a:t>
            </a:r>
            <a:r>
              <a:rPr lang="pt-BR" sz="2800" b="1" dirty="0" err="1"/>
              <a:t>Pirani</a:t>
            </a:r>
            <a:r>
              <a:rPr lang="pt-BR" sz="2800" b="1" dirty="0"/>
              <a:t> Faustino</a:t>
            </a:r>
          </a:p>
          <a:p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534014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Uma imagem contendo ao ar livre, edifício, noite, rua&#10;&#10;Descrição gerada automaticamente">
            <a:extLst>
              <a:ext uri="{FF2B5EF4-FFF2-40B4-BE49-F238E27FC236}">
                <a16:creationId xmlns:a16="http://schemas.microsoft.com/office/drawing/2014/main" id="{689F937C-BCA7-4CA4-9AB1-5B3FC2D44A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597" y="620688"/>
            <a:ext cx="8304805" cy="5112568"/>
          </a:xfrm>
        </p:spPr>
      </p:pic>
    </p:spTree>
    <p:extLst>
      <p:ext uri="{BB962C8B-B14F-4D97-AF65-F5344CB8AC3E}">
        <p14:creationId xmlns:p14="http://schemas.microsoft.com/office/powerpoint/2010/main" val="15000643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Espaço Reservado para Conteúdo 4" descr="Uma imagem contendo grama, edifício, estacionado&#10;&#10;Descrição gerada automaticamente">
            <a:extLst>
              <a:ext uri="{FF2B5EF4-FFF2-40B4-BE49-F238E27FC236}">
                <a16:creationId xmlns:a16="http://schemas.microsoft.com/office/drawing/2014/main" id="{7944F144-62DA-4E09-A54E-8A8FAE68C4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504" y="620688"/>
            <a:ext cx="8677051" cy="4999286"/>
          </a:xfrm>
        </p:spPr>
      </p:pic>
    </p:spTree>
    <p:extLst>
      <p:ext uri="{BB962C8B-B14F-4D97-AF65-F5344CB8AC3E}">
        <p14:creationId xmlns:p14="http://schemas.microsoft.com/office/powerpoint/2010/main" val="10978739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E127B8-6735-4D5E-BE94-9DC57EA2C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7" name="Espaço Reservado para Conteúdo 6">
            <a:extLst>
              <a:ext uri="{FF2B5EF4-FFF2-40B4-BE49-F238E27FC236}">
                <a16:creationId xmlns:a16="http://schemas.microsoft.com/office/drawing/2014/main" id="{31095F57-7DBF-402B-AA54-5739CB8F21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71400"/>
            <a:ext cx="12192000" cy="6990385"/>
          </a:xfrm>
        </p:spPr>
      </p:pic>
    </p:spTree>
    <p:extLst>
      <p:ext uri="{BB962C8B-B14F-4D97-AF65-F5344CB8AC3E}">
        <p14:creationId xmlns:p14="http://schemas.microsoft.com/office/powerpoint/2010/main" val="8863615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Auditório com pessoas sentadas e em pé na grama&#10;&#10;Descrição gerada automaticamente">
            <a:extLst>
              <a:ext uri="{FF2B5EF4-FFF2-40B4-BE49-F238E27FC236}">
                <a16:creationId xmlns:a16="http://schemas.microsoft.com/office/drawing/2014/main" id="{E7C8AFA6-0FAD-41FD-9C2B-98CF04C6C9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544" y="548680"/>
            <a:ext cx="7816563" cy="5205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8664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Uma imagem contendo edifício, mesa, de madeira, grande&#10;&#10;Descrição gerada automaticamente">
            <a:extLst>
              <a:ext uri="{FF2B5EF4-FFF2-40B4-BE49-F238E27FC236}">
                <a16:creationId xmlns:a16="http://schemas.microsoft.com/office/drawing/2014/main" id="{FD3B1657-7B61-4CE4-8C85-7E3EC04239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3028" y="476672"/>
            <a:ext cx="7745944" cy="5161061"/>
          </a:xfrm>
        </p:spPr>
      </p:pic>
    </p:spTree>
    <p:extLst>
      <p:ext uri="{BB962C8B-B14F-4D97-AF65-F5344CB8AC3E}">
        <p14:creationId xmlns:p14="http://schemas.microsoft.com/office/powerpoint/2010/main" val="36537903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Uma imagem contendo no interior, objeto, edifício, trem&#10;&#10;Descrição gerada automaticamente">
            <a:extLst>
              <a:ext uri="{FF2B5EF4-FFF2-40B4-BE49-F238E27FC236}">
                <a16:creationId xmlns:a16="http://schemas.microsoft.com/office/drawing/2014/main" id="{9761B8BC-0145-4B4B-A6DF-35C4A022E3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6984" y="476672"/>
            <a:ext cx="7998032" cy="5329026"/>
          </a:xfrm>
        </p:spPr>
      </p:pic>
    </p:spTree>
    <p:extLst>
      <p:ext uri="{BB962C8B-B14F-4D97-AF65-F5344CB8AC3E}">
        <p14:creationId xmlns:p14="http://schemas.microsoft.com/office/powerpoint/2010/main" val="13477910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ço Reservado para Conteúdo 7" descr="Uma imagem contendo edifício, no interior, área, grande&#10;&#10;Descrição gerada automaticamente">
            <a:extLst>
              <a:ext uri="{FF2B5EF4-FFF2-40B4-BE49-F238E27FC236}">
                <a16:creationId xmlns:a16="http://schemas.microsoft.com/office/drawing/2014/main" id="{E453B89D-07CA-4371-990F-2B95717C81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608" y="332656"/>
            <a:ext cx="7488832" cy="5616624"/>
          </a:xfrm>
        </p:spPr>
      </p:pic>
    </p:spTree>
    <p:extLst>
      <p:ext uri="{BB962C8B-B14F-4D97-AF65-F5344CB8AC3E}">
        <p14:creationId xmlns:p14="http://schemas.microsoft.com/office/powerpoint/2010/main" val="345665819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03512" y="2780928"/>
            <a:ext cx="8424936" cy="1296144"/>
          </a:xfrm>
        </p:spPr>
        <p:txBody>
          <a:bodyPr>
            <a:noAutofit/>
          </a:bodyPr>
          <a:lstStyle/>
          <a:p>
            <a:r>
              <a:rPr lang="pt-BR" sz="5400" b="1" dirty="0">
                <a:solidFill>
                  <a:schemeClr val="bg1">
                    <a:lumMod val="50000"/>
                  </a:schemeClr>
                </a:solidFill>
                <a:latin typeface="HelveticaNeue MediumCond" pitchFamily="34" charset="0"/>
              </a:rPr>
              <a:t>CATEGORIA PEQUENAS OBRAS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63565613-B000-40D8-9643-9CA1F51C88EB}"/>
              </a:ext>
            </a:extLst>
          </p:cNvPr>
          <p:cNvSpPr txBox="1">
            <a:spLocks/>
          </p:cNvSpPr>
          <p:nvPr/>
        </p:nvSpPr>
        <p:spPr>
          <a:xfrm>
            <a:off x="2042444" y="1700808"/>
            <a:ext cx="7819079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5400" b="1" dirty="0">
                <a:solidFill>
                  <a:srgbClr val="00B050"/>
                </a:solidFill>
                <a:latin typeface="HelveticaNeue MediumCond" pitchFamily="34" charset="0"/>
              </a:rPr>
              <a:t>MENÇÃO HONROSA</a:t>
            </a:r>
          </a:p>
        </p:txBody>
      </p:sp>
    </p:spTree>
    <p:extLst>
      <p:ext uri="{BB962C8B-B14F-4D97-AF65-F5344CB8AC3E}">
        <p14:creationId xmlns:p14="http://schemas.microsoft.com/office/powerpoint/2010/main" val="1161650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72B63D5A-C93B-48C4-A34D-DF4A28843F2E}"/>
              </a:ext>
            </a:extLst>
          </p:cNvPr>
          <p:cNvSpPr txBox="1"/>
          <p:nvPr/>
        </p:nvSpPr>
        <p:spPr>
          <a:xfrm>
            <a:off x="2872632" y="2640322"/>
            <a:ext cx="6446736" cy="1577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pt-BR" sz="4800" b="1" dirty="0">
                <a:solidFill>
                  <a:srgbClr val="00B050"/>
                </a:solidFill>
                <a:latin typeface="HelveticaNeue MediumCond" pitchFamily="34" charset="0"/>
                <a:ea typeface="+mj-ea"/>
                <a:cs typeface="+mj-cs"/>
              </a:rPr>
              <a:t>CASA GUARATUBA</a:t>
            </a:r>
          </a:p>
          <a:p>
            <a:pPr algn="ctr">
              <a:spcBef>
                <a:spcPct val="0"/>
              </a:spcBef>
            </a:pPr>
            <a:r>
              <a:rPr lang="pt-BR" sz="3500" dirty="0">
                <a:latin typeface="+mj-lt"/>
                <a:ea typeface="+mj-ea"/>
                <a:cs typeface="+mj-cs"/>
              </a:rPr>
              <a:t>(Bertioga/SP)</a:t>
            </a:r>
          </a:p>
          <a:p>
            <a:endParaRPr lang="pt-BR" sz="1350" dirty="0"/>
          </a:p>
        </p:txBody>
      </p:sp>
    </p:spTree>
    <p:extLst>
      <p:ext uri="{BB962C8B-B14F-4D97-AF65-F5344CB8AC3E}">
        <p14:creationId xmlns:p14="http://schemas.microsoft.com/office/powerpoint/2010/main" val="39963848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2381251" y="2024844"/>
            <a:ext cx="7433541" cy="318635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dirty="0"/>
              <a:t>Empresa: </a:t>
            </a:r>
            <a:r>
              <a:rPr lang="pt-BR" sz="2800" b="1" dirty="0"/>
              <a:t>GALLEON PRÉ-FABRICADOS</a:t>
            </a:r>
          </a:p>
          <a:p>
            <a:r>
              <a:rPr lang="pt-BR" sz="2800" dirty="0"/>
              <a:t>Arquiteto: </a:t>
            </a:r>
            <a:r>
              <a:rPr lang="pt-BR" sz="2800" b="1" dirty="0"/>
              <a:t>Bruno </a:t>
            </a:r>
            <a:r>
              <a:rPr lang="pt-BR" sz="2800" b="1" dirty="0" err="1"/>
              <a:t>Polimeno</a:t>
            </a:r>
            <a:endParaRPr lang="pt-BR" sz="2800" b="1" dirty="0"/>
          </a:p>
          <a:p>
            <a:r>
              <a:rPr lang="pt-BR" sz="2800" dirty="0"/>
              <a:t>Projeto Estrutural: </a:t>
            </a:r>
            <a:r>
              <a:rPr lang="pt-BR" sz="2800" b="1" dirty="0"/>
              <a:t>Ruy Bentes</a:t>
            </a:r>
          </a:p>
          <a:p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611640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Espaço Reservado para Conteúdo 4" descr="Casa com jardim na frente de um prédio&#10;&#10;Descrição gerada automaticamente">
            <a:extLst>
              <a:ext uri="{FF2B5EF4-FFF2-40B4-BE49-F238E27FC236}">
                <a16:creationId xmlns:a16="http://schemas.microsoft.com/office/drawing/2014/main" id="{6C000E9B-4459-4E00-BF8F-C2391B10AA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5538" y="764704"/>
            <a:ext cx="8320924" cy="4680520"/>
          </a:xfrm>
        </p:spPr>
      </p:pic>
    </p:spTree>
    <p:extLst>
      <p:ext uri="{BB962C8B-B14F-4D97-AF65-F5344CB8AC3E}">
        <p14:creationId xmlns:p14="http://schemas.microsoft.com/office/powerpoint/2010/main" val="19291651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Casa com jardim na frente&#10;&#10;Descrição gerada automaticamente">
            <a:extLst>
              <a:ext uri="{FF2B5EF4-FFF2-40B4-BE49-F238E27FC236}">
                <a16:creationId xmlns:a16="http://schemas.microsoft.com/office/drawing/2014/main" id="{D7668F9C-D239-444B-9C22-C7A2C15B57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916832"/>
            <a:ext cx="10972800" cy="3275937"/>
          </a:xfrm>
        </p:spPr>
      </p:pic>
    </p:spTree>
    <p:extLst>
      <p:ext uri="{BB962C8B-B14F-4D97-AF65-F5344CB8AC3E}">
        <p14:creationId xmlns:p14="http://schemas.microsoft.com/office/powerpoint/2010/main" val="4587328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Uma imagem contendo ao ar livre, edifício, rua, em pé&#10;&#10;Descrição gerada automaticamente">
            <a:extLst>
              <a:ext uri="{FF2B5EF4-FFF2-40B4-BE49-F238E27FC236}">
                <a16:creationId xmlns:a16="http://schemas.microsoft.com/office/drawing/2014/main" id="{858016EB-FC7A-494E-B8D0-DA217EC1B8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4094" y="548680"/>
            <a:ext cx="7063812" cy="5297859"/>
          </a:xfrm>
        </p:spPr>
      </p:pic>
    </p:spTree>
    <p:extLst>
      <p:ext uri="{BB962C8B-B14F-4D97-AF65-F5344CB8AC3E}">
        <p14:creationId xmlns:p14="http://schemas.microsoft.com/office/powerpoint/2010/main" val="883431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82295" y="1088740"/>
            <a:ext cx="8784976" cy="1224136"/>
          </a:xfrm>
        </p:spPr>
        <p:txBody>
          <a:bodyPr>
            <a:noAutofit/>
          </a:bodyPr>
          <a:lstStyle/>
          <a:p>
            <a:pPr algn="ctr"/>
            <a:r>
              <a:rPr lang="pt-BR" sz="7200" b="1" dirty="0">
                <a:solidFill>
                  <a:srgbClr val="00B050"/>
                </a:solidFill>
                <a:latin typeface="HelveticaNeue MediumCond" pitchFamily="34" charset="0"/>
              </a:rPr>
              <a:t> </a:t>
            </a:r>
            <a:endParaRPr lang="pt-BR" sz="5400" dirty="0">
              <a:solidFill>
                <a:schemeClr val="bg1">
                  <a:lumMod val="50000"/>
                </a:schemeClr>
              </a:solidFill>
              <a:latin typeface="HelveticaNeue MediumCond" pitchFamily="34" charset="0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D8382F59-2018-43B9-8068-E0F345CF3047}"/>
              </a:ext>
            </a:extLst>
          </p:cNvPr>
          <p:cNvSpPr/>
          <p:nvPr/>
        </p:nvSpPr>
        <p:spPr>
          <a:xfrm>
            <a:off x="2078475" y="692696"/>
            <a:ext cx="859261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72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HelveticaNeue MediumCond" pitchFamily="34" charset="0"/>
                <a:ea typeface="+mn-ea"/>
                <a:cs typeface="+mn-cs"/>
              </a:rPr>
              <a:t>PRÊMIO OBRA DO ANO</a:t>
            </a:r>
            <a:endParaRPr kumimoji="0" lang="pt-BR" sz="7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D6D1804-1B84-45A9-BB75-9F6A94240E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857" t="22049" r="1083" b="23351"/>
          <a:stretch/>
        </p:blipFill>
        <p:spPr>
          <a:xfrm>
            <a:off x="2279576" y="3021642"/>
            <a:ext cx="8784976" cy="3128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05370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Uma imagem contendo ao ar livre, edifício, rua, casa&#10;&#10;Descrição gerada automaticamente">
            <a:extLst>
              <a:ext uri="{FF2B5EF4-FFF2-40B4-BE49-F238E27FC236}">
                <a16:creationId xmlns:a16="http://schemas.microsoft.com/office/drawing/2014/main" id="{954C7D78-4E0A-46D3-82E5-D18FC990DA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528" y="1052736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181737771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4D995735-A6AC-4A89-87DA-F4DD199B58A5}"/>
              </a:ext>
            </a:extLst>
          </p:cNvPr>
          <p:cNvSpPr txBox="1">
            <a:spLocks/>
          </p:cNvSpPr>
          <p:nvPr/>
        </p:nvSpPr>
        <p:spPr>
          <a:xfrm>
            <a:off x="1991544" y="1772816"/>
            <a:ext cx="7819079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5400" b="1" dirty="0">
                <a:solidFill>
                  <a:srgbClr val="00B050"/>
                </a:solidFill>
                <a:latin typeface="HelveticaNeue MediumCond" pitchFamily="34" charset="0"/>
              </a:rPr>
              <a:t>OBRA VENCEDORA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2AE70E0E-8889-4743-B294-FBF64DD9B1A4}"/>
              </a:ext>
            </a:extLst>
          </p:cNvPr>
          <p:cNvSpPr txBox="1">
            <a:spLocks/>
          </p:cNvSpPr>
          <p:nvPr/>
        </p:nvSpPr>
        <p:spPr>
          <a:xfrm>
            <a:off x="1703512" y="2780928"/>
            <a:ext cx="8424936" cy="12961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5400" b="1">
                <a:solidFill>
                  <a:schemeClr val="bg1">
                    <a:lumMod val="50000"/>
                  </a:schemeClr>
                </a:solidFill>
                <a:latin typeface="HelveticaNeue MediumCond" pitchFamily="34" charset="0"/>
              </a:rPr>
              <a:t>CATEGORIA PEQUENAS OBRAS</a:t>
            </a:r>
            <a:endParaRPr lang="pt-BR" sz="5400" b="1" dirty="0">
              <a:solidFill>
                <a:schemeClr val="bg1">
                  <a:lumMod val="50000"/>
                </a:schemeClr>
              </a:solidFill>
              <a:latin typeface="HelveticaNeue MediumCon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7504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2381505" y="2726922"/>
            <a:ext cx="7429246" cy="1296144"/>
          </a:xfrm>
          <a:prstGeom prst="rect">
            <a:avLst/>
          </a:prstGeom>
        </p:spPr>
        <p:txBody>
          <a:bodyPr vert="horz" lIns="68580" tIns="34290" rIns="68580" bIns="3429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9200" b="1" dirty="0">
                <a:solidFill>
                  <a:srgbClr val="00B050"/>
                </a:solidFill>
                <a:latin typeface="HelveticaNeue MediumCond" pitchFamily="34" charset="0"/>
              </a:rPr>
              <a:t>IGREJA BATISTA DO MORUMBI</a:t>
            </a:r>
          </a:p>
          <a:p>
            <a:r>
              <a:rPr lang="pt-BR" sz="14000" dirty="0"/>
              <a:t>(São Paulo/SP)</a:t>
            </a:r>
          </a:p>
          <a:p>
            <a:endParaRPr lang="pt-BR" sz="3750" dirty="0">
              <a:solidFill>
                <a:srgbClr val="00B050"/>
              </a:solidFill>
              <a:latin typeface="HelveticaNeue MediumCon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929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4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1487488" y="2132856"/>
            <a:ext cx="9145016" cy="3132348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800" dirty="0"/>
              <a:t>Empresa: </a:t>
            </a:r>
            <a:r>
              <a:rPr lang="pt-BR" sz="2800" b="1" dirty="0"/>
              <a:t>LEONARDI CONSTRUÇÃO INDUSTRIALIZADA LTDA</a:t>
            </a:r>
          </a:p>
          <a:p>
            <a:pPr algn="l"/>
            <a:r>
              <a:rPr lang="pt-BR" sz="2800" dirty="0"/>
              <a:t>Arquiteto: </a:t>
            </a:r>
            <a:r>
              <a:rPr lang="pt-BR" sz="2800" b="1" dirty="0"/>
              <a:t>Felipe </a:t>
            </a:r>
            <a:r>
              <a:rPr lang="pt-BR" sz="2800" b="1" dirty="0" err="1"/>
              <a:t>Aflalo</a:t>
            </a:r>
            <a:endParaRPr lang="pt-BR" sz="2800" b="1" dirty="0"/>
          </a:p>
          <a:p>
            <a:pPr algn="l"/>
            <a:r>
              <a:rPr lang="pt-BR" sz="2800" dirty="0"/>
              <a:t>Projeto Estrutural: </a:t>
            </a:r>
            <a:r>
              <a:rPr lang="pt-BR" sz="2800" b="1" dirty="0"/>
              <a:t>Marcelo </a:t>
            </a:r>
            <a:r>
              <a:rPr lang="pt-BR" sz="2800" b="1" dirty="0" err="1"/>
              <a:t>Cuadrado</a:t>
            </a:r>
            <a:r>
              <a:rPr lang="pt-BR" sz="2800" b="1" dirty="0"/>
              <a:t> Marin</a:t>
            </a:r>
          </a:p>
          <a:p>
            <a:endParaRPr lang="pt-BR" sz="2400" dirty="0"/>
          </a:p>
          <a:p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138352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ntendo ao ar livre, grama, estrada, edifício&#10;&#10;Descrição gerada automaticamente">
            <a:extLst>
              <a:ext uri="{FF2B5EF4-FFF2-40B4-BE49-F238E27FC236}">
                <a16:creationId xmlns:a16="http://schemas.microsoft.com/office/drawing/2014/main" id="{96D4AE03-EF5D-4A01-A085-DE0609A840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624" y="332656"/>
            <a:ext cx="7164288" cy="5373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59439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Prédio com janelas de vidro&#10;&#10;Descrição gerada automaticamente">
            <a:extLst>
              <a:ext uri="{FF2B5EF4-FFF2-40B4-BE49-F238E27FC236}">
                <a16:creationId xmlns:a16="http://schemas.microsoft.com/office/drawing/2014/main" id="{F38966A5-AC02-42B5-8220-493BD03E89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3605" y="476672"/>
            <a:ext cx="7104790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63486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ntendo ao ar livre, edifício, estrada, rua&#10;&#10;Descrição gerada automaticamente">
            <a:extLst>
              <a:ext uri="{FF2B5EF4-FFF2-40B4-BE49-F238E27FC236}">
                <a16:creationId xmlns:a16="http://schemas.microsoft.com/office/drawing/2014/main" id="{B4EECBD5-0613-44DF-827C-8D90ABE526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9616" y="548680"/>
            <a:ext cx="7272808" cy="5454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9199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Prédio com janelas de vidro&#10;&#10;Descrição gerada automaticamente">
            <a:extLst>
              <a:ext uri="{FF2B5EF4-FFF2-40B4-BE49-F238E27FC236}">
                <a16:creationId xmlns:a16="http://schemas.microsoft.com/office/drawing/2014/main" id="{1504F3D5-3161-419E-BDA2-3979B8A4DE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3632" y="620688"/>
            <a:ext cx="6836577" cy="5127433"/>
          </a:xfrm>
        </p:spPr>
      </p:pic>
    </p:spTree>
    <p:extLst>
      <p:ext uri="{BB962C8B-B14F-4D97-AF65-F5344CB8AC3E}">
        <p14:creationId xmlns:p14="http://schemas.microsoft.com/office/powerpoint/2010/main" val="232285432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Uma imagem contendo ao ar livre, edifício, caminhão, homem&#10;&#10;Descrição gerada automaticamente">
            <a:extLst>
              <a:ext uri="{FF2B5EF4-FFF2-40B4-BE49-F238E27FC236}">
                <a16:creationId xmlns:a16="http://schemas.microsoft.com/office/drawing/2014/main" id="{E9F73FC7-D6F3-4262-8589-5DFC33D57B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568" y="404664"/>
            <a:ext cx="7488832" cy="5616624"/>
          </a:xfrm>
        </p:spPr>
      </p:pic>
    </p:spTree>
    <p:extLst>
      <p:ext uri="{BB962C8B-B14F-4D97-AF65-F5344CB8AC3E}">
        <p14:creationId xmlns:p14="http://schemas.microsoft.com/office/powerpoint/2010/main" val="170717607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Uma imagem contendo desenho, mesa&#10;&#10;Descrição gerada automaticamente">
            <a:extLst>
              <a:ext uri="{FF2B5EF4-FFF2-40B4-BE49-F238E27FC236}">
                <a16:creationId xmlns:a16="http://schemas.microsoft.com/office/drawing/2014/main" id="{96268F59-39C8-43BC-93ED-7B3B935DF0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9391"/>
            <a:ext cx="12192000" cy="7067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350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63552" y="2960948"/>
            <a:ext cx="7819079" cy="936104"/>
          </a:xfrm>
        </p:spPr>
        <p:txBody>
          <a:bodyPr>
            <a:noAutofit/>
          </a:bodyPr>
          <a:lstStyle/>
          <a:p>
            <a:r>
              <a:rPr lang="pt-BR" sz="6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Neue MediumCond" pitchFamily="34" charset="0"/>
              </a:rPr>
              <a:t>CATEGORIA EDIFICAÇÕES</a:t>
            </a:r>
            <a:endParaRPr lang="pt-BR" sz="6000" dirty="0">
              <a:solidFill>
                <a:schemeClr val="tx1">
                  <a:lumMod val="50000"/>
                  <a:lumOff val="50000"/>
                </a:schemeClr>
              </a:solidFill>
              <a:latin typeface="HelveticaNeue MediumCond" pitchFamily="34" charset="0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600513F2-6641-4B28-8A89-BDE57BB31057}"/>
              </a:ext>
            </a:extLst>
          </p:cNvPr>
          <p:cNvSpPr txBox="1">
            <a:spLocks/>
          </p:cNvSpPr>
          <p:nvPr/>
        </p:nvSpPr>
        <p:spPr>
          <a:xfrm>
            <a:off x="2135560" y="1628800"/>
            <a:ext cx="7819079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5400" b="1" dirty="0">
                <a:solidFill>
                  <a:srgbClr val="00B050"/>
                </a:solidFill>
                <a:latin typeface="HelveticaNeue MediumCond" pitchFamily="34" charset="0"/>
              </a:rPr>
              <a:t>MENÇÃO HONROSA</a:t>
            </a:r>
          </a:p>
        </p:txBody>
      </p:sp>
    </p:spTree>
    <p:extLst>
      <p:ext uri="{BB962C8B-B14F-4D97-AF65-F5344CB8AC3E}">
        <p14:creationId xmlns:p14="http://schemas.microsoft.com/office/powerpoint/2010/main" val="536281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2379229" y="2060848"/>
            <a:ext cx="7433541" cy="318635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00" b="1" dirty="0">
                <a:solidFill>
                  <a:srgbClr val="00B050"/>
                </a:solidFill>
                <a:latin typeface="HelveticaNeue MediumCond" pitchFamily="34" charset="0"/>
              </a:rPr>
              <a:t>GH CORPORATE</a:t>
            </a:r>
          </a:p>
          <a:p>
            <a:r>
              <a:rPr lang="pt-BR" sz="3500" dirty="0"/>
              <a:t>(Indaiatuba/SP)</a:t>
            </a:r>
          </a:p>
          <a:p>
            <a:endParaRPr lang="pt-BR" sz="3600" b="1" dirty="0">
              <a:solidFill>
                <a:srgbClr val="00B050"/>
              </a:solidFill>
              <a:latin typeface="HelveticaNeue MediumCond" pitchFamily="34" charset="0"/>
            </a:endParaRPr>
          </a:p>
          <a:p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206389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AF5B7B9F-2A45-422A-BF28-153229BCC71B}"/>
              </a:ext>
            </a:extLst>
          </p:cNvPr>
          <p:cNvSpPr txBox="1"/>
          <p:nvPr/>
        </p:nvSpPr>
        <p:spPr>
          <a:xfrm>
            <a:off x="1415480" y="2564904"/>
            <a:ext cx="9289032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/>
              <a:t>Empresa: </a:t>
            </a:r>
            <a:r>
              <a:rPr lang="pt-BR" sz="2800" b="1" dirty="0"/>
              <a:t>LEONARDI CONSTRUÇÃO INDUSTRIALIZADA LTDA</a:t>
            </a:r>
          </a:p>
          <a:p>
            <a:r>
              <a:rPr lang="pt-BR" sz="2800" dirty="0"/>
              <a:t>Arquiteto: </a:t>
            </a:r>
            <a:r>
              <a:rPr lang="pt-BR" sz="2800" b="1" dirty="0"/>
              <a:t>Anderson Leite</a:t>
            </a:r>
          </a:p>
          <a:p>
            <a:r>
              <a:rPr lang="pt-BR" sz="2800" dirty="0"/>
              <a:t>Projeto Estrutural: </a:t>
            </a:r>
            <a:r>
              <a:rPr lang="pt-BR" sz="2800" b="1" dirty="0"/>
              <a:t>Marcelo </a:t>
            </a:r>
            <a:r>
              <a:rPr lang="pt-BR" sz="2800" b="1" dirty="0" err="1"/>
              <a:t>Cuadrado</a:t>
            </a:r>
            <a:r>
              <a:rPr lang="pt-BR" sz="2800" b="1" dirty="0"/>
              <a:t> Marin</a:t>
            </a:r>
          </a:p>
          <a:p>
            <a:endParaRPr lang="pt-BR" sz="1350" dirty="0"/>
          </a:p>
          <a:p>
            <a:endParaRPr lang="pt-BR" sz="1350" dirty="0"/>
          </a:p>
        </p:txBody>
      </p:sp>
    </p:spTree>
    <p:extLst>
      <p:ext uri="{BB962C8B-B14F-4D97-AF65-F5344CB8AC3E}">
        <p14:creationId xmlns:p14="http://schemas.microsoft.com/office/powerpoint/2010/main" val="7696649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Cidade vista de cima de uma pista de concreto&#10;&#10;Descrição gerada automaticamente">
            <a:extLst>
              <a:ext uri="{FF2B5EF4-FFF2-40B4-BE49-F238E27FC236}">
                <a16:creationId xmlns:a16="http://schemas.microsoft.com/office/drawing/2014/main" id="{EBE7C44F-0E70-488D-88A2-8432CF691D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9506" y="548680"/>
            <a:ext cx="8892988" cy="5002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7372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rédio em construção&#10;&#10;Descrição gerada automaticamente">
            <a:extLst>
              <a:ext uri="{FF2B5EF4-FFF2-40B4-BE49-F238E27FC236}">
                <a16:creationId xmlns:a16="http://schemas.microsoft.com/office/drawing/2014/main" id="{172A18F2-0065-4995-B438-B8497BDF4B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576" y="260648"/>
            <a:ext cx="7704856" cy="561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49062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186</Words>
  <Application>Microsoft Office PowerPoint</Application>
  <PresentationFormat>Widescreen</PresentationFormat>
  <Paragraphs>43</Paragraphs>
  <Slides>49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49</vt:i4>
      </vt:variant>
    </vt:vector>
  </HeadingPairs>
  <TitlesOfParts>
    <vt:vector size="55" baseType="lpstr">
      <vt:lpstr>Arial</vt:lpstr>
      <vt:lpstr>Calibri</vt:lpstr>
      <vt:lpstr>Calibri Light</vt:lpstr>
      <vt:lpstr>HelveticaNeue MediumCond</vt:lpstr>
      <vt:lpstr>Tema do Office</vt:lpstr>
      <vt:lpstr>Personalizar design</vt:lpstr>
      <vt:lpstr>Apresentação do PowerPoint</vt:lpstr>
      <vt:lpstr>Apresentação do PowerPoint</vt:lpstr>
      <vt:lpstr>Apresentação do PowerPoint</vt:lpstr>
      <vt:lpstr> </vt:lpstr>
      <vt:lpstr>CATEGORIA EDIFICAÇÕES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CATEGORIA EDIFICAÇÕES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 CATEGORIA INFRAESTRUTURA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CATEGORIA PEQUENAS OBRAS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Miguel Oliveira</dc:creator>
  <cp:lastModifiedBy>Operador01</cp:lastModifiedBy>
  <cp:revision>10</cp:revision>
  <dcterms:created xsi:type="dcterms:W3CDTF">2019-11-27T15:07:38Z</dcterms:created>
  <dcterms:modified xsi:type="dcterms:W3CDTF">2019-11-28T17:14:21Z</dcterms:modified>
</cp:coreProperties>
</file>